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Default Extension="xlsx" ContentType="application/vnd.openxmlformats-officedocument.spreadsheetml.sheet"/>
  <Override PartName="/ppt/notesSlides/notesSlide7.xml" ContentType="application/vnd.openxmlformats-officedocument.presentationml.notesSlide+xml"/>
  <Override PartName="/ppt/diagrams/layout1.xml" ContentType="application/vnd.openxmlformats-officedocument.drawingml.diagramLayout+xml"/>
  <Override PartName="/ppt/tags/tag41.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emf" ContentType="image/x-emf"/>
  <Default Extension="jpeg" ContentType="image/jpeg"/>
  <Override PartName="/ppt/tags/tag39.xml" ContentType="application/vnd.openxmlformats-officedocument.presentationml.tags+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Default Extension="vml" ContentType="application/vnd.openxmlformats-officedocument.vmlDrawing"/>
  <Override PartName="/ppt/tags/tag33.xml" ContentType="application/vnd.openxmlformats-officedocument.presentationml.tags+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tags/tag44.xml" ContentType="application/vnd.openxmlformats-officedocument.presentationml.tags+xml"/>
  <Override PartName="/ppt/tags/tag5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Default Extension="wmf" ContentType="image/x-wmf"/>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customXml/itemProps4.xml" ContentType="application/vnd.openxmlformats-officedocument.customXmlPropertie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5"/>
    <p:sldMasterId id="2147483659" r:id="rId6"/>
  </p:sldMasterIdLst>
  <p:notesMasterIdLst>
    <p:notesMasterId r:id="rId46"/>
  </p:notesMasterIdLst>
  <p:sldIdLst>
    <p:sldId id="277" r:id="rId7"/>
    <p:sldId id="258" r:id="rId8"/>
    <p:sldId id="312" r:id="rId9"/>
    <p:sldId id="267" r:id="rId10"/>
    <p:sldId id="317" r:id="rId11"/>
    <p:sldId id="315" r:id="rId12"/>
    <p:sldId id="313" r:id="rId13"/>
    <p:sldId id="314" r:id="rId14"/>
    <p:sldId id="316" r:id="rId15"/>
    <p:sldId id="320" r:id="rId16"/>
    <p:sldId id="318" r:id="rId17"/>
    <p:sldId id="322" r:id="rId18"/>
    <p:sldId id="323" r:id="rId19"/>
    <p:sldId id="324" r:id="rId20"/>
    <p:sldId id="325" r:id="rId21"/>
    <p:sldId id="326" r:id="rId22"/>
    <p:sldId id="342" r:id="rId23"/>
    <p:sldId id="343" r:id="rId24"/>
    <p:sldId id="333" r:id="rId25"/>
    <p:sldId id="357" r:id="rId26"/>
    <p:sldId id="352" r:id="rId27"/>
    <p:sldId id="336" r:id="rId28"/>
    <p:sldId id="288" r:id="rId29"/>
    <p:sldId id="349" r:id="rId30"/>
    <p:sldId id="289" r:id="rId31"/>
    <p:sldId id="345" r:id="rId32"/>
    <p:sldId id="299" r:id="rId33"/>
    <p:sldId id="346" r:id="rId34"/>
    <p:sldId id="304" r:id="rId35"/>
    <p:sldId id="347" r:id="rId36"/>
    <p:sldId id="350" r:id="rId37"/>
    <p:sldId id="355" r:id="rId38"/>
    <p:sldId id="281" r:id="rId39"/>
    <p:sldId id="280" r:id="rId40"/>
    <p:sldId id="356" r:id="rId41"/>
    <p:sldId id="283" r:id="rId42"/>
    <p:sldId id="354" r:id="rId43"/>
    <p:sldId id="310" r:id="rId44"/>
    <p:sldId id="286" r:id="rId45"/>
  </p:sldIdLst>
  <p:sldSz cx="9906000" cy="6858000" type="A4"/>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69">
          <p15:clr>
            <a:srgbClr val="A4A3A4"/>
          </p15:clr>
        </p15:guide>
        <p15:guide id="2" pos="122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urmalasari Nelly" initials="N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5BAFF"/>
    <a:srgbClr val="3399FF"/>
    <a:srgbClr val="EA641A"/>
    <a:srgbClr val="E74D1D"/>
    <a:srgbClr val="0066CC"/>
    <a:srgbClr val="BAB2FF"/>
    <a:srgbClr val="000000"/>
    <a:srgbClr val="A7D3FF"/>
    <a:srgbClr val="FF6600"/>
    <a:srgbClr val="D9E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576" autoAdjust="0"/>
  </p:normalViewPr>
  <p:slideViewPr>
    <p:cSldViewPr snapToGrid="0" snapToObjects="1" showGuides="1">
      <p:cViewPr varScale="1">
        <p:scale>
          <a:sx n="70" d="100"/>
          <a:sy n="70" d="100"/>
        </p:scale>
        <p:origin x="-1110" y="-102"/>
      </p:cViewPr>
      <p:guideLst>
        <p:guide orient="horz" pos="4069"/>
        <p:guide pos="12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2250" y="-11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www.google.com/trends/"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google.com/trend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CDDD7-7CC7-47F0-9917-648B120C969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80B9777-14F6-44A5-817B-938575F8FB72}">
      <dgm:prSet/>
      <dgm:spPr/>
      <dgm:t>
        <a:bodyPr/>
        <a:lstStyle/>
        <a:p>
          <a:pPr rtl="0"/>
          <a:r>
            <a:rPr lang="en-US" b="1" smtClean="0"/>
            <a:t>Use Google Trends</a:t>
          </a:r>
          <a:r>
            <a:rPr lang="en-US" smtClean="0"/>
            <a:t> (</a:t>
          </a:r>
          <a:r>
            <a:rPr lang="en-US" smtClean="0">
              <a:hlinkClick xmlns:r="http://schemas.openxmlformats.org/officeDocument/2006/relationships" r:id="rId1"/>
            </a:rPr>
            <a:t>http://www.google.com/trends/</a:t>
          </a:r>
          <a:r>
            <a:rPr lang="en-US" smtClean="0"/>
            <a:t>) to see how the number of searches for a given term has changed over time. It’s an invaluable tool for getting a clear sense of the evolution of a trend or market. Tip: Put in a variety of search terms to see their relative popularity.</a:t>
          </a:r>
          <a:endParaRPr lang="en-US"/>
        </a:p>
      </dgm:t>
    </dgm:pt>
    <dgm:pt modelId="{2F4C2CF2-0BA6-431C-92B7-9EAB59864CAF}" type="parTrans" cxnId="{BD1728FC-79C4-43D9-836B-436394D877F4}">
      <dgm:prSet/>
      <dgm:spPr/>
      <dgm:t>
        <a:bodyPr/>
        <a:lstStyle/>
        <a:p>
          <a:endParaRPr lang="en-US"/>
        </a:p>
      </dgm:t>
    </dgm:pt>
    <dgm:pt modelId="{7348F57D-03E1-4D1B-901E-E673C1D8DAA2}" type="sibTrans" cxnId="{BD1728FC-79C4-43D9-836B-436394D877F4}">
      <dgm:prSet/>
      <dgm:spPr/>
      <dgm:t>
        <a:bodyPr/>
        <a:lstStyle/>
        <a:p>
          <a:endParaRPr lang="en-US"/>
        </a:p>
      </dgm:t>
    </dgm:pt>
    <dgm:pt modelId="{53DE717B-3939-4182-9725-7D6D8E40728D}">
      <dgm:prSet/>
      <dgm:spPr/>
      <dgm:t>
        <a:bodyPr/>
        <a:lstStyle/>
        <a:p>
          <a:pPr rtl="0"/>
          <a:r>
            <a:rPr lang="en-US" b="1" dirty="0" smtClean="0"/>
            <a:t>Spot Signifiers</a:t>
          </a:r>
          <a:r>
            <a:rPr lang="en-US" dirty="0" smtClean="0"/>
            <a:t>: have a good understanding of past trends, how and why they occurred. This knowledge will give you the insight you need to spot signifiers and indicators of new trends.</a:t>
          </a:r>
          <a:endParaRPr lang="en-US" dirty="0"/>
        </a:p>
      </dgm:t>
    </dgm:pt>
    <dgm:pt modelId="{391D9EC6-431F-42BC-AA6E-945694828A17}" type="parTrans" cxnId="{DAE6BF1B-E010-4478-ADB2-63E42E750419}">
      <dgm:prSet/>
      <dgm:spPr/>
      <dgm:t>
        <a:bodyPr/>
        <a:lstStyle/>
        <a:p>
          <a:endParaRPr lang="en-US"/>
        </a:p>
      </dgm:t>
    </dgm:pt>
    <dgm:pt modelId="{1E02E5F2-BF60-45DC-8CF2-15A41BF17423}" type="sibTrans" cxnId="{DAE6BF1B-E010-4478-ADB2-63E42E750419}">
      <dgm:prSet/>
      <dgm:spPr/>
      <dgm:t>
        <a:bodyPr/>
        <a:lstStyle/>
        <a:p>
          <a:endParaRPr lang="en-US"/>
        </a:p>
      </dgm:t>
    </dgm:pt>
    <dgm:pt modelId="{B625E304-9C7D-41FA-80DC-029D53982089}">
      <dgm:prSet/>
      <dgm:spPr/>
      <dgm:t>
        <a:bodyPr/>
        <a:lstStyle/>
        <a:p>
          <a:pPr rtl="0"/>
          <a:r>
            <a:rPr lang="en-US" b="1" smtClean="0"/>
            <a:t>Read Widely</a:t>
          </a:r>
          <a:r>
            <a:rPr lang="en-US" smtClean="0"/>
            <a:t>: The more information that you can take in and process, the more likely you are to spot an opportunity before it even becomes a trend.</a:t>
          </a:r>
          <a:endParaRPr lang="en-US"/>
        </a:p>
      </dgm:t>
    </dgm:pt>
    <dgm:pt modelId="{A73DFFC7-D0DE-4FE4-A07A-408A7290EA1D}" type="parTrans" cxnId="{069C868F-9DCF-4FD5-B13D-D257573C870E}">
      <dgm:prSet/>
      <dgm:spPr/>
      <dgm:t>
        <a:bodyPr/>
        <a:lstStyle/>
        <a:p>
          <a:endParaRPr lang="en-US"/>
        </a:p>
      </dgm:t>
    </dgm:pt>
    <dgm:pt modelId="{59C57FEA-2773-4BAE-9CB8-A2346234EC20}" type="sibTrans" cxnId="{069C868F-9DCF-4FD5-B13D-D257573C870E}">
      <dgm:prSet/>
      <dgm:spPr/>
      <dgm:t>
        <a:bodyPr/>
        <a:lstStyle/>
        <a:p>
          <a:endParaRPr lang="en-US"/>
        </a:p>
      </dgm:t>
    </dgm:pt>
    <dgm:pt modelId="{3897A0A8-CD89-4ACC-8A84-A7FC4BFC15FA}">
      <dgm:prSet/>
      <dgm:spPr/>
      <dgm:t>
        <a:bodyPr/>
        <a:lstStyle/>
        <a:p>
          <a:pPr rtl="0"/>
          <a:r>
            <a:rPr lang="en-US" b="1" dirty="0" smtClean="0"/>
            <a:t>Remember: There’s Room for More Than One</a:t>
          </a:r>
          <a:r>
            <a:rPr lang="en-US" dirty="0" smtClean="0"/>
            <a:t>: Once one-to-two companies have proven the business is sustainable, it could be a good time to get involved and find your niche.  In fact, creating an entirely new market can be extremely difficult and costly.</a:t>
          </a:r>
          <a:endParaRPr lang="en-US" dirty="0"/>
        </a:p>
      </dgm:t>
    </dgm:pt>
    <dgm:pt modelId="{3D51D123-C224-4A5E-966D-4AC77731380D}" type="parTrans" cxnId="{6FA76A5E-1BB1-44DE-8AF0-0A8DEE0D0514}">
      <dgm:prSet/>
      <dgm:spPr/>
      <dgm:t>
        <a:bodyPr/>
        <a:lstStyle/>
        <a:p>
          <a:endParaRPr lang="en-US"/>
        </a:p>
      </dgm:t>
    </dgm:pt>
    <dgm:pt modelId="{A46E2EE4-8DD9-4BA4-922A-7AED8F1C640A}" type="sibTrans" cxnId="{6FA76A5E-1BB1-44DE-8AF0-0A8DEE0D0514}">
      <dgm:prSet/>
      <dgm:spPr/>
      <dgm:t>
        <a:bodyPr/>
        <a:lstStyle/>
        <a:p>
          <a:endParaRPr lang="en-US"/>
        </a:p>
      </dgm:t>
    </dgm:pt>
    <dgm:pt modelId="{C124A004-B568-47EA-9B33-DDED8676764F}">
      <dgm:prSet/>
      <dgm:spPr/>
      <dgm:t>
        <a:bodyPr/>
        <a:lstStyle/>
        <a:p>
          <a:pPr rtl="0"/>
          <a:r>
            <a:rPr lang="en-US" b="1" smtClean="0"/>
            <a:t>Scan the Market</a:t>
          </a:r>
          <a:r>
            <a:rPr lang="en-US" smtClean="0"/>
            <a:t>: Subscribe to RSS feeds, and make a commitment to read relevant articles that affect your industry. It’s important to learn to filter out the background noise so you can spot the meaningful trends in the market that are taking place. This will also be an excellent way to track and identify new market opportunities that you may not come across until it’s too late.</a:t>
          </a:r>
          <a:endParaRPr lang="en-US"/>
        </a:p>
      </dgm:t>
    </dgm:pt>
    <dgm:pt modelId="{4C3D8B6E-0316-4A60-B29F-3D61E6D7F205}" type="parTrans" cxnId="{2EF7E3F0-F30F-4C16-BBCC-60ECE8355BC9}">
      <dgm:prSet/>
      <dgm:spPr/>
      <dgm:t>
        <a:bodyPr/>
        <a:lstStyle/>
        <a:p>
          <a:endParaRPr lang="en-US"/>
        </a:p>
      </dgm:t>
    </dgm:pt>
    <dgm:pt modelId="{66C4D919-514B-4E31-94F9-17304AFB0318}" type="sibTrans" cxnId="{2EF7E3F0-F30F-4C16-BBCC-60ECE8355BC9}">
      <dgm:prSet/>
      <dgm:spPr/>
      <dgm:t>
        <a:bodyPr/>
        <a:lstStyle/>
        <a:p>
          <a:endParaRPr lang="en-US"/>
        </a:p>
      </dgm:t>
    </dgm:pt>
    <dgm:pt modelId="{86736B6B-0583-43B1-965B-5E24E0537B09}" type="pres">
      <dgm:prSet presAssocID="{DF3CDDD7-7CC7-47F0-9917-648B120C9699}" presName="vert0" presStyleCnt="0">
        <dgm:presLayoutVars>
          <dgm:dir/>
          <dgm:animOne val="branch"/>
          <dgm:animLvl val="lvl"/>
        </dgm:presLayoutVars>
      </dgm:prSet>
      <dgm:spPr/>
      <dgm:t>
        <a:bodyPr/>
        <a:lstStyle/>
        <a:p>
          <a:endParaRPr lang="en-US"/>
        </a:p>
      </dgm:t>
    </dgm:pt>
    <dgm:pt modelId="{DF9CC764-7907-423B-88CD-94A88CA42619}" type="pres">
      <dgm:prSet presAssocID="{E80B9777-14F6-44A5-817B-938575F8FB72}" presName="thickLine" presStyleLbl="alignNode1" presStyleIdx="0" presStyleCnt="5"/>
      <dgm:spPr/>
    </dgm:pt>
    <dgm:pt modelId="{BD9F020A-9048-4998-8EC4-FA94FD2CD4E8}" type="pres">
      <dgm:prSet presAssocID="{E80B9777-14F6-44A5-817B-938575F8FB72}" presName="horz1" presStyleCnt="0"/>
      <dgm:spPr/>
    </dgm:pt>
    <dgm:pt modelId="{2BFA698B-4391-4353-B245-D77A02587F49}" type="pres">
      <dgm:prSet presAssocID="{E80B9777-14F6-44A5-817B-938575F8FB72}" presName="tx1" presStyleLbl="revTx" presStyleIdx="0" presStyleCnt="5"/>
      <dgm:spPr/>
      <dgm:t>
        <a:bodyPr/>
        <a:lstStyle/>
        <a:p>
          <a:endParaRPr lang="en-US"/>
        </a:p>
      </dgm:t>
    </dgm:pt>
    <dgm:pt modelId="{0CB3E0D5-37A9-43A4-8822-581E99252979}" type="pres">
      <dgm:prSet presAssocID="{E80B9777-14F6-44A5-817B-938575F8FB72}" presName="vert1" presStyleCnt="0"/>
      <dgm:spPr/>
    </dgm:pt>
    <dgm:pt modelId="{A4E03C46-2CE6-47ED-AF2F-88B5FB390E39}" type="pres">
      <dgm:prSet presAssocID="{53DE717B-3939-4182-9725-7D6D8E40728D}" presName="thickLine" presStyleLbl="alignNode1" presStyleIdx="1" presStyleCnt="5"/>
      <dgm:spPr/>
    </dgm:pt>
    <dgm:pt modelId="{279A26D3-C503-4310-BEB8-BCAD1B248786}" type="pres">
      <dgm:prSet presAssocID="{53DE717B-3939-4182-9725-7D6D8E40728D}" presName="horz1" presStyleCnt="0"/>
      <dgm:spPr/>
    </dgm:pt>
    <dgm:pt modelId="{47AF5075-4DEB-4F55-A1C6-7901E617F33A}" type="pres">
      <dgm:prSet presAssocID="{53DE717B-3939-4182-9725-7D6D8E40728D}" presName="tx1" presStyleLbl="revTx" presStyleIdx="1" presStyleCnt="5"/>
      <dgm:spPr/>
      <dgm:t>
        <a:bodyPr/>
        <a:lstStyle/>
        <a:p>
          <a:endParaRPr lang="en-US"/>
        </a:p>
      </dgm:t>
    </dgm:pt>
    <dgm:pt modelId="{FC4A27EA-0425-4F82-81CB-B6C99EABD783}" type="pres">
      <dgm:prSet presAssocID="{53DE717B-3939-4182-9725-7D6D8E40728D}" presName="vert1" presStyleCnt="0"/>
      <dgm:spPr/>
    </dgm:pt>
    <dgm:pt modelId="{02879C30-0B0D-4FC6-90A4-2E3A25BE6774}" type="pres">
      <dgm:prSet presAssocID="{B625E304-9C7D-41FA-80DC-029D53982089}" presName="thickLine" presStyleLbl="alignNode1" presStyleIdx="2" presStyleCnt="5"/>
      <dgm:spPr/>
    </dgm:pt>
    <dgm:pt modelId="{7C7CB41C-7234-4954-9ACD-65B15FC9623E}" type="pres">
      <dgm:prSet presAssocID="{B625E304-9C7D-41FA-80DC-029D53982089}" presName="horz1" presStyleCnt="0"/>
      <dgm:spPr/>
    </dgm:pt>
    <dgm:pt modelId="{68FA0A2B-68A8-4638-82E3-3CE286E44484}" type="pres">
      <dgm:prSet presAssocID="{B625E304-9C7D-41FA-80DC-029D53982089}" presName="tx1" presStyleLbl="revTx" presStyleIdx="2" presStyleCnt="5"/>
      <dgm:spPr/>
      <dgm:t>
        <a:bodyPr/>
        <a:lstStyle/>
        <a:p>
          <a:endParaRPr lang="en-US"/>
        </a:p>
      </dgm:t>
    </dgm:pt>
    <dgm:pt modelId="{9B237EDF-196E-4077-AF0F-00DD07F24403}" type="pres">
      <dgm:prSet presAssocID="{B625E304-9C7D-41FA-80DC-029D53982089}" presName="vert1" presStyleCnt="0"/>
      <dgm:spPr/>
    </dgm:pt>
    <dgm:pt modelId="{879DBA09-435F-4F67-B023-CEC0B151B96C}" type="pres">
      <dgm:prSet presAssocID="{3897A0A8-CD89-4ACC-8A84-A7FC4BFC15FA}" presName="thickLine" presStyleLbl="alignNode1" presStyleIdx="3" presStyleCnt="5"/>
      <dgm:spPr/>
    </dgm:pt>
    <dgm:pt modelId="{4159DB44-D950-48AA-98DC-084BBD171DE1}" type="pres">
      <dgm:prSet presAssocID="{3897A0A8-CD89-4ACC-8A84-A7FC4BFC15FA}" presName="horz1" presStyleCnt="0"/>
      <dgm:spPr/>
    </dgm:pt>
    <dgm:pt modelId="{F85C3089-C127-42C9-AD4A-8555CCC1B9EF}" type="pres">
      <dgm:prSet presAssocID="{3897A0A8-CD89-4ACC-8A84-A7FC4BFC15FA}" presName="tx1" presStyleLbl="revTx" presStyleIdx="3" presStyleCnt="5"/>
      <dgm:spPr/>
      <dgm:t>
        <a:bodyPr/>
        <a:lstStyle/>
        <a:p>
          <a:endParaRPr lang="en-US"/>
        </a:p>
      </dgm:t>
    </dgm:pt>
    <dgm:pt modelId="{53D4B178-67F9-4DC7-B80A-52D568C1C4A3}" type="pres">
      <dgm:prSet presAssocID="{3897A0A8-CD89-4ACC-8A84-A7FC4BFC15FA}" presName="vert1" presStyleCnt="0"/>
      <dgm:spPr/>
    </dgm:pt>
    <dgm:pt modelId="{808AB706-C895-479F-A907-D78D9E88377D}" type="pres">
      <dgm:prSet presAssocID="{C124A004-B568-47EA-9B33-DDED8676764F}" presName="thickLine" presStyleLbl="alignNode1" presStyleIdx="4" presStyleCnt="5"/>
      <dgm:spPr/>
    </dgm:pt>
    <dgm:pt modelId="{FB2FF7A6-EB2C-42C9-A24A-634B23202ADA}" type="pres">
      <dgm:prSet presAssocID="{C124A004-B568-47EA-9B33-DDED8676764F}" presName="horz1" presStyleCnt="0"/>
      <dgm:spPr/>
    </dgm:pt>
    <dgm:pt modelId="{3AF99020-898F-4338-BEE8-58B8EA338C0B}" type="pres">
      <dgm:prSet presAssocID="{C124A004-B568-47EA-9B33-DDED8676764F}" presName="tx1" presStyleLbl="revTx" presStyleIdx="4" presStyleCnt="5"/>
      <dgm:spPr/>
      <dgm:t>
        <a:bodyPr/>
        <a:lstStyle/>
        <a:p>
          <a:endParaRPr lang="en-US"/>
        </a:p>
      </dgm:t>
    </dgm:pt>
    <dgm:pt modelId="{0F7EC4B2-6DA4-493F-A609-A46D5254B4CD}" type="pres">
      <dgm:prSet presAssocID="{C124A004-B568-47EA-9B33-DDED8676764F}" presName="vert1" presStyleCnt="0"/>
      <dgm:spPr/>
    </dgm:pt>
  </dgm:ptLst>
  <dgm:cxnLst>
    <dgm:cxn modelId="{069C868F-9DCF-4FD5-B13D-D257573C870E}" srcId="{DF3CDDD7-7CC7-47F0-9917-648B120C9699}" destId="{B625E304-9C7D-41FA-80DC-029D53982089}" srcOrd="2" destOrd="0" parTransId="{A73DFFC7-D0DE-4FE4-A07A-408A7290EA1D}" sibTransId="{59C57FEA-2773-4BAE-9CB8-A2346234EC20}"/>
    <dgm:cxn modelId="{BA29F217-2D0A-477E-AC52-672CE2C5E739}" type="presOf" srcId="{DF3CDDD7-7CC7-47F0-9917-648B120C9699}" destId="{86736B6B-0583-43B1-965B-5E24E0537B09}" srcOrd="0" destOrd="0" presId="urn:microsoft.com/office/officeart/2008/layout/LinedList"/>
    <dgm:cxn modelId="{DAE6BF1B-E010-4478-ADB2-63E42E750419}" srcId="{DF3CDDD7-7CC7-47F0-9917-648B120C9699}" destId="{53DE717B-3939-4182-9725-7D6D8E40728D}" srcOrd="1" destOrd="0" parTransId="{391D9EC6-431F-42BC-AA6E-945694828A17}" sibTransId="{1E02E5F2-BF60-45DC-8CF2-15A41BF17423}"/>
    <dgm:cxn modelId="{29A81686-5358-47AF-B719-30C00754E923}" type="presOf" srcId="{3897A0A8-CD89-4ACC-8A84-A7FC4BFC15FA}" destId="{F85C3089-C127-42C9-AD4A-8555CCC1B9EF}" srcOrd="0" destOrd="0" presId="urn:microsoft.com/office/officeart/2008/layout/LinedList"/>
    <dgm:cxn modelId="{2EF7E3F0-F30F-4C16-BBCC-60ECE8355BC9}" srcId="{DF3CDDD7-7CC7-47F0-9917-648B120C9699}" destId="{C124A004-B568-47EA-9B33-DDED8676764F}" srcOrd="4" destOrd="0" parTransId="{4C3D8B6E-0316-4A60-B29F-3D61E6D7F205}" sibTransId="{66C4D919-514B-4E31-94F9-17304AFB0318}"/>
    <dgm:cxn modelId="{77821C36-C2F1-4088-B57E-60D1099A0575}" type="presOf" srcId="{C124A004-B568-47EA-9B33-DDED8676764F}" destId="{3AF99020-898F-4338-BEE8-58B8EA338C0B}" srcOrd="0" destOrd="0" presId="urn:microsoft.com/office/officeart/2008/layout/LinedList"/>
    <dgm:cxn modelId="{9AE9E9B8-864C-4DF1-AE2C-386A035ED247}" type="presOf" srcId="{B625E304-9C7D-41FA-80DC-029D53982089}" destId="{68FA0A2B-68A8-4638-82E3-3CE286E44484}" srcOrd="0" destOrd="0" presId="urn:microsoft.com/office/officeart/2008/layout/LinedList"/>
    <dgm:cxn modelId="{F8350DE1-4B2E-41A4-B2D1-D081887C69B6}" type="presOf" srcId="{E80B9777-14F6-44A5-817B-938575F8FB72}" destId="{2BFA698B-4391-4353-B245-D77A02587F49}" srcOrd="0" destOrd="0" presId="urn:microsoft.com/office/officeart/2008/layout/LinedList"/>
    <dgm:cxn modelId="{9C1555C9-6A39-4FD9-8E16-2E04DF20D3CE}" type="presOf" srcId="{53DE717B-3939-4182-9725-7D6D8E40728D}" destId="{47AF5075-4DEB-4F55-A1C6-7901E617F33A}" srcOrd="0" destOrd="0" presId="urn:microsoft.com/office/officeart/2008/layout/LinedList"/>
    <dgm:cxn modelId="{BD1728FC-79C4-43D9-836B-436394D877F4}" srcId="{DF3CDDD7-7CC7-47F0-9917-648B120C9699}" destId="{E80B9777-14F6-44A5-817B-938575F8FB72}" srcOrd="0" destOrd="0" parTransId="{2F4C2CF2-0BA6-431C-92B7-9EAB59864CAF}" sibTransId="{7348F57D-03E1-4D1B-901E-E673C1D8DAA2}"/>
    <dgm:cxn modelId="{6FA76A5E-1BB1-44DE-8AF0-0A8DEE0D0514}" srcId="{DF3CDDD7-7CC7-47F0-9917-648B120C9699}" destId="{3897A0A8-CD89-4ACC-8A84-A7FC4BFC15FA}" srcOrd="3" destOrd="0" parTransId="{3D51D123-C224-4A5E-966D-4AC77731380D}" sibTransId="{A46E2EE4-8DD9-4BA4-922A-7AED8F1C640A}"/>
    <dgm:cxn modelId="{B270434F-5EDC-4BB5-A2FB-D2F97000C806}" type="presParOf" srcId="{86736B6B-0583-43B1-965B-5E24E0537B09}" destId="{DF9CC764-7907-423B-88CD-94A88CA42619}" srcOrd="0" destOrd="0" presId="urn:microsoft.com/office/officeart/2008/layout/LinedList"/>
    <dgm:cxn modelId="{0B0B9A3D-8747-4C87-ABB6-56039720BF4D}" type="presParOf" srcId="{86736B6B-0583-43B1-965B-5E24E0537B09}" destId="{BD9F020A-9048-4998-8EC4-FA94FD2CD4E8}" srcOrd="1" destOrd="0" presId="urn:microsoft.com/office/officeart/2008/layout/LinedList"/>
    <dgm:cxn modelId="{DBB31535-E0D6-497E-A88B-803FCF8F22B0}" type="presParOf" srcId="{BD9F020A-9048-4998-8EC4-FA94FD2CD4E8}" destId="{2BFA698B-4391-4353-B245-D77A02587F49}" srcOrd="0" destOrd="0" presId="urn:microsoft.com/office/officeart/2008/layout/LinedList"/>
    <dgm:cxn modelId="{E16E5F47-C4B8-441C-BDA1-4DCCCC8A090E}" type="presParOf" srcId="{BD9F020A-9048-4998-8EC4-FA94FD2CD4E8}" destId="{0CB3E0D5-37A9-43A4-8822-581E99252979}" srcOrd="1" destOrd="0" presId="urn:microsoft.com/office/officeart/2008/layout/LinedList"/>
    <dgm:cxn modelId="{0951EF5E-34F1-43B9-94AF-99BCFED873F4}" type="presParOf" srcId="{86736B6B-0583-43B1-965B-5E24E0537B09}" destId="{A4E03C46-2CE6-47ED-AF2F-88B5FB390E39}" srcOrd="2" destOrd="0" presId="urn:microsoft.com/office/officeart/2008/layout/LinedList"/>
    <dgm:cxn modelId="{83D6375E-D668-49D5-B690-9A06FE82D086}" type="presParOf" srcId="{86736B6B-0583-43B1-965B-5E24E0537B09}" destId="{279A26D3-C503-4310-BEB8-BCAD1B248786}" srcOrd="3" destOrd="0" presId="urn:microsoft.com/office/officeart/2008/layout/LinedList"/>
    <dgm:cxn modelId="{4F5BD2B2-DB17-4C23-A405-452E177919C5}" type="presParOf" srcId="{279A26D3-C503-4310-BEB8-BCAD1B248786}" destId="{47AF5075-4DEB-4F55-A1C6-7901E617F33A}" srcOrd="0" destOrd="0" presId="urn:microsoft.com/office/officeart/2008/layout/LinedList"/>
    <dgm:cxn modelId="{8AA970EB-41CA-4FB2-B415-FEA94B8CF83E}" type="presParOf" srcId="{279A26D3-C503-4310-BEB8-BCAD1B248786}" destId="{FC4A27EA-0425-4F82-81CB-B6C99EABD783}" srcOrd="1" destOrd="0" presId="urn:microsoft.com/office/officeart/2008/layout/LinedList"/>
    <dgm:cxn modelId="{D074A317-52D4-420B-8636-AA4719EDCC9E}" type="presParOf" srcId="{86736B6B-0583-43B1-965B-5E24E0537B09}" destId="{02879C30-0B0D-4FC6-90A4-2E3A25BE6774}" srcOrd="4" destOrd="0" presId="urn:microsoft.com/office/officeart/2008/layout/LinedList"/>
    <dgm:cxn modelId="{23F909D0-AC35-4EF7-928A-AC59D040459F}" type="presParOf" srcId="{86736B6B-0583-43B1-965B-5E24E0537B09}" destId="{7C7CB41C-7234-4954-9ACD-65B15FC9623E}" srcOrd="5" destOrd="0" presId="urn:microsoft.com/office/officeart/2008/layout/LinedList"/>
    <dgm:cxn modelId="{95CA9E1D-9A90-46ED-B11F-A915F61B1418}" type="presParOf" srcId="{7C7CB41C-7234-4954-9ACD-65B15FC9623E}" destId="{68FA0A2B-68A8-4638-82E3-3CE286E44484}" srcOrd="0" destOrd="0" presId="urn:microsoft.com/office/officeart/2008/layout/LinedList"/>
    <dgm:cxn modelId="{10F0F74B-0D14-4EEC-B159-46DF822E9AD1}" type="presParOf" srcId="{7C7CB41C-7234-4954-9ACD-65B15FC9623E}" destId="{9B237EDF-196E-4077-AF0F-00DD07F24403}" srcOrd="1" destOrd="0" presId="urn:microsoft.com/office/officeart/2008/layout/LinedList"/>
    <dgm:cxn modelId="{9E29D1C3-4C05-46D7-BA0E-CAE37A73DDBB}" type="presParOf" srcId="{86736B6B-0583-43B1-965B-5E24E0537B09}" destId="{879DBA09-435F-4F67-B023-CEC0B151B96C}" srcOrd="6" destOrd="0" presId="urn:microsoft.com/office/officeart/2008/layout/LinedList"/>
    <dgm:cxn modelId="{696CA3C4-30CF-45B5-B2C3-841000E73A93}" type="presParOf" srcId="{86736B6B-0583-43B1-965B-5E24E0537B09}" destId="{4159DB44-D950-48AA-98DC-084BBD171DE1}" srcOrd="7" destOrd="0" presId="urn:microsoft.com/office/officeart/2008/layout/LinedList"/>
    <dgm:cxn modelId="{D3A360C1-2695-4ABA-A1C4-21C04C114B63}" type="presParOf" srcId="{4159DB44-D950-48AA-98DC-084BBD171DE1}" destId="{F85C3089-C127-42C9-AD4A-8555CCC1B9EF}" srcOrd="0" destOrd="0" presId="urn:microsoft.com/office/officeart/2008/layout/LinedList"/>
    <dgm:cxn modelId="{81FE5679-A209-4F86-AD1F-27BDE855C22F}" type="presParOf" srcId="{4159DB44-D950-48AA-98DC-084BBD171DE1}" destId="{53D4B178-67F9-4DC7-B80A-52D568C1C4A3}" srcOrd="1" destOrd="0" presId="urn:microsoft.com/office/officeart/2008/layout/LinedList"/>
    <dgm:cxn modelId="{2BC2C96E-B422-439B-B457-AB711D477E57}" type="presParOf" srcId="{86736B6B-0583-43B1-965B-5E24E0537B09}" destId="{808AB706-C895-479F-A907-D78D9E88377D}" srcOrd="8" destOrd="0" presId="urn:microsoft.com/office/officeart/2008/layout/LinedList"/>
    <dgm:cxn modelId="{09ECDABF-F6E9-4915-A0E0-FDCEF3529481}" type="presParOf" srcId="{86736B6B-0583-43B1-965B-5E24E0537B09}" destId="{FB2FF7A6-EB2C-42C9-A24A-634B23202ADA}" srcOrd="9" destOrd="0" presId="urn:microsoft.com/office/officeart/2008/layout/LinedList"/>
    <dgm:cxn modelId="{759E3AFF-6FEC-4E83-9AEF-1ADDEE5254A0}" type="presParOf" srcId="{FB2FF7A6-EB2C-42C9-A24A-634B23202ADA}" destId="{3AF99020-898F-4338-BEE8-58B8EA338C0B}" srcOrd="0" destOrd="0" presId="urn:microsoft.com/office/officeart/2008/layout/LinedList"/>
    <dgm:cxn modelId="{8A793ABC-77C4-4A71-B2F8-847346BF8449}" type="presParOf" srcId="{FB2FF7A6-EB2C-42C9-A24A-634B23202ADA}" destId="{0F7EC4B2-6DA4-493F-A609-A46D5254B4CD}" srcOrd="1" destOrd="0" presId="urn:microsoft.com/office/officeart/2008/layout/LinedLis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9CC764-7907-423B-88CD-94A88CA42619}">
      <dsp:nvSpPr>
        <dsp:cNvPr id="0" name=""/>
        <dsp:cNvSpPr/>
      </dsp:nvSpPr>
      <dsp:spPr>
        <a:xfrm>
          <a:off x="0" y="564"/>
          <a:ext cx="896480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FA698B-4391-4353-B245-D77A02587F49}">
      <dsp:nvSpPr>
        <dsp:cNvPr id="0" name=""/>
        <dsp:cNvSpPr/>
      </dsp:nvSpPr>
      <dsp:spPr>
        <a:xfrm>
          <a:off x="0" y="564"/>
          <a:ext cx="8964803" cy="9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smtClean="0"/>
            <a:t>Use Google Trends</a:t>
          </a:r>
          <a:r>
            <a:rPr lang="en-US" sz="1500" kern="1200" smtClean="0"/>
            <a:t> (</a:t>
          </a:r>
          <a:r>
            <a:rPr lang="en-US" sz="1500" kern="1200" smtClean="0">
              <a:hlinkClick xmlns:r="http://schemas.openxmlformats.org/officeDocument/2006/relationships" r:id="rId1"/>
            </a:rPr>
            <a:t>http://www.google.com/trends/</a:t>
          </a:r>
          <a:r>
            <a:rPr lang="en-US" sz="1500" kern="1200" smtClean="0"/>
            <a:t>) to see how the number of searches for a given term has changed over time. It’s an invaluable tool for getting a clear sense of the evolution of a trend or market. Tip: Put in a variety of search terms to see their relative popularity.</a:t>
          </a:r>
          <a:endParaRPr lang="en-US" sz="1500" kern="1200"/>
        </a:p>
      </dsp:txBody>
      <dsp:txXfrm>
        <a:off x="0" y="564"/>
        <a:ext cx="8964803" cy="925318"/>
      </dsp:txXfrm>
    </dsp:sp>
    <dsp:sp modelId="{A4E03C46-2CE6-47ED-AF2F-88B5FB390E39}">
      <dsp:nvSpPr>
        <dsp:cNvPr id="0" name=""/>
        <dsp:cNvSpPr/>
      </dsp:nvSpPr>
      <dsp:spPr>
        <a:xfrm>
          <a:off x="0" y="925883"/>
          <a:ext cx="896480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AF5075-4DEB-4F55-A1C6-7901E617F33A}">
      <dsp:nvSpPr>
        <dsp:cNvPr id="0" name=""/>
        <dsp:cNvSpPr/>
      </dsp:nvSpPr>
      <dsp:spPr>
        <a:xfrm>
          <a:off x="0" y="925883"/>
          <a:ext cx="8964803" cy="9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dirty="0" smtClean="0"/>
            <a:t>Spot Signifiers</a:t>
          </a:r>
          <a:r>
            <a:rPr lang="en-US" sz="1500" kern="1200" dirty="0" smtClean="0"/>
            <a:t>: have a good understanding of past trends, how and why they occurred. This knowledge will give you the insight you need to spot signifiers and indicators of new trends.</a:t>
          </a:r>
          <a:endParaRPr lang="en-US" sz="1500" kern="1200" dirty="0"/>
        </a:p>
      </dsp:txBody>
      <dsp:txXfrm>
        <a:off x="0" y="925883"/>
        <a:ext cx="8964803" cy="925318"/>
      </dsp:txXfrm>
    </dsp:sp>
    <dsp:sp modelId="{02879C30-0B0D-4FC6-90A4-2E3A25BE6774}">
      <dsp:nvSpPr>
        <dsp:cNvPr id="0" name=""/>
        <dsp:cNvSpPr/>
      </dsp:nvSpPr>
      <dsp:spPr>
        <a:xfrm>
          <a:off x="0" y="1851201"/>
          <a:ext cx="896480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FA0A2B-68A8-4638-82E3-3CE286E44484}">
      <dsp:nvSpPr>
        <dsp:cNvPr id="0" name=""/>
        <dsp:cNvSpPr/>
      </dsp:nvSpPr>
      <dsp:spPr>
        <a:xfrm>
          <a:off x="0" y="1851201"/>
          <a:ext cx="8964803" cy="9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smtClean="0"/>
            <a:t>Read Widely</a:t>
          </a:r>
          <a:r>
            <a:rPr lang="en-US" sz="1500" kern="1200" smtClean="0"/>
            <a:t>: The more information that you can take in and process, the more likely you are to spot an opportunity before it even becomes a trend.</a:t>
          </a:r>
          <a:endParaRPr lang="en-US" sz="1500" kern="1200"/>
        </a:p>
      </dsp:txBody>
      <dsp:txXfrm>
        <a:off x="0" y="1851201"/>
        <a:ext cx="8964803" cy="925318"/>
      </dsp:txXfrm>
    </dsp:sp>
    <dsp:sp modelId="{879DBA09-435F-4F67-B023-CEC0B151B96C}">
      <dsp:nvSpPr>
        <dsp:cNvPr id="0" name=""/>
        <dsp:cNvSpPr/>
      </dsp:nvSpPr>
      <dsp:spPr>
        <a:xfrm>
          <a:off x="0" y="2776519"/>
          <a:ext cx="896480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5C3089-C127-42C9-AD4A-8555CCC1B9EF}">
      <dsp:nvSpPr>
        <dsp:cNvPr id="0" name=""/>
        <dsp:cNvSpPr/>
      </dsp:nvSpPr>
      <dsp:spPr>
        <a:xfrm>
          <a:off x="0" y="2776519"/>
          <a:ext cx="8964803" cy="9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dirty="0" smtClean="0"/>
            <a:t>Remember: There’s Room for More Than One</a:t>
          </a:r>
          <a:r>
            <a:rPr lang="en-US" sz="1500" kern="1200" dirty="0" smtClean="0"/>
            <a:t>: Once one-to-two companies have proven the business is sustainable, it could be a good time to get involved and find your niche.  In fact, creating an entirely new market can be extremely difficult and costly.</a:t>
          </a:r>
          <a:endParaRPr lang="en-US" sz="1500" kern="1200" dirty="0"/>
        </a:p>
      </dsp:txBody>
      <dsp:txXfrm>
        <a:off x="0" y="2776519"/>
        <a:ext cx="8964803" cy="925318"/>
      </dsp:txXfrm>
    </dsp:sp>
    <dsp:sp modelId="{808AB706-C895-479F-A907-D78D9E88377D}">
      <dsp:nvSpPr>
        <dsp:cNvPr id="0" name=""/>
        <dsp:cNvSpPr/>
      </dsp:nvSpPr>
      <dsp:spPr>
        <a:xfrm>
          <a:off x="0" y="3701837"/>
          <a:ext cx="896480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99020-898F-4338-BEE8-58B8EA338C0B}">
      <dsp:nvSpPr>
        <dsp:cNvPr id="0" name=""/>
        <dsp:cNvSpPr/>
      </dsp:nvSpPr>
      <dsp:spPr>
        <a:xfrm>
          <a:off x="0" y="3701837"/>
          <a:ext cx="8964803" cy="925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smtClean="0"/>
            <a:t>Scan the Market</a:t>
          </a:r>
          <a:r>
            <a:rPr lang="en-US" sz="1500" kern="1200" smtClean="0"/>
            <a:t>: Subscribe to RSS feeds, and make a commitment to read relevant articles that affect your industry. It’s important to learn to filter out the background noise so you can spot the meaningful trends in the market that are taking place. This will also be an excellent way to track and identify new market opportunities that you may not come across until it’s too late.</a:t>
          </a:r>
          <a:endParaRPr lang="en-US" sz="1500" kern="1200"/>
        </a:p>
      </dsp:txBody>
      <dsp:txXfrm>
        <a:off x="0" y="3701837"/>
        <a:ext cx="8964803" cy="9253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75A6CE-42F9-4E01-AD14-17456ACECB09}" type="datetimeFigureOut">
              <a:rPr lang="en-US" smtClean="0"/>
              <a:pPr/>
              <a:t>7/1/2015</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C575A-FA3C-4170-BDE2-E20A38399392}" type="slidenum">
              <a:rPr lang="en-US" smtClean="0"/>
              <a:pPr/>
              <a:t>‹#›</a:t>
            </a:fld>
            <a:endParaRPr lang="en-US"/>
          </a:p>
        </p:txBody>
      </p:sp>
    </p:spTree>
    <p:extLst>
      <p:ext uri="{BB962C8B-B14F-4D97-AF65-F5344CB8AC3E}">
        <p14:creationId xmlns:p14="http://schemas.microsoft.com/office/powerpoint/2010/main" xmlns="" val="160796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5</a:t>
            </a:fld>
            <a:endParaRPr lang="en-US"/>
          </a:p>
        </p:txBody>
      </p:sp>
    </p:spTree>
    <p:extLst>
      <p:ext uri="{BB962C8B-B14F-4D97-AF65-F5344CB8AC3E}">
        <p14:creationId xmlns:p14="http://schemas.microsoft.com/office/powerpoint/2010/main" xmlns="" val="152890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28</a:t>
            </a:fld>
            <a:endParaRPr lang="en-US"/>
          </a:p>
        </p:txBody>
      </p:sp>
    </p:spTree>
    <p:extLst>
      <p:ext uri="{BB962C8B-B14F-4D97-AF65-F5344CB8AC3E}">
        <p14:creationId xmlns:p14="http://schemas.microsoft.com/office/powerpoint/2010/main" xmlns="" val="612165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30</a:t>
            </a:fld>
            <a:endParaRPr lang="en-US"/>
          </a:p>
        </p:txBody>
      </p:sp>
    </p:spTree>
    <p:extLst>
      <p:ext uri="{BB962C8B-B14F-4D97-AF65-F5344CB8AC3E}">
        <p14:creationId xmlns:p14="http://schemas.microsoft.com/office/powerpoint/2010/main" xmlns="" val="997622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31</a:t>
            </a:fld>
            <a:endParaRPr lang="en-US"/>
          </a:p>
        </p:txBody>
      </p:sp>
    </p:spTree>
    <p:extLst>
      <p:ext uri="{BB962C8B-B14F-4D97-AF65-F5344CB8AC3E}">
        <p14:creationId xmlns:p14="http://schemas.microsoft.com/office/powerpoint/2010/main" xmlns="" val="13147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7</a:t>
            </a:fld>
            <a:endParaRPr lang="en-US"/>
          </a:p>
        </p:txBody>
      </p:sp>
    </p:spTree>
    <p:extLst>
      <p:ext uri="{BB962C8B-B14F-4D97-AF65-F5344CB8AC3E}">
        <p14:creationId xmlns:p14="http://schemas.microsoft.com/office/powerpoint/2010/main" xmlns="" val="185547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20</a:t>
            </a:fld>
            <a:endParaRPr lang="en-US"/>
          </a:p>
        </p:txBody>
      </p:sp>
    </p:spTree>
    <p:extLst>
      <p:ext uri="{BB962C8B-B14F-4D97-AF65-F5344CB8AC3E}">
        <p14:creationId xmlns:p14="http://schemas.microsoft.com/office/powerpoint/2010/main" xmlns="" val="129961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22</a:t>
            </a:fld>
            <a:endParaRPr lang="en-US"/>
          </a:p>
        </p:txBody>
      </p:sp>
    </p:spTree>
    <p:extLst>
      <p:ext uri="{BB962C8B-B14F-4D97-AF65-F5344CB8AC3E}">
        <p14:creationId xmlns:p14="http://schemas.microsoft.com/office/powerpoint/2010/main" xmlns="" val="355948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23</a:t>
            </a:fld>
            <a:endParaRPr lang="en-US"/>
          </a:p>
        </p:txBody>
      </p:sp>
    </p:spTree>
    <p:extLst>
      <p:ext uri="{BB962C8B-B14F-4D97-AF65-F5344CB8AC3E}">
        <p14:creationId xmlns:p14="http://schemas.microsoft.com/office/powerpoint/2010/main" xmlns="" val="1281575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24</a:t>
            </a:fld>
            <a:endParaRPr lang="en-US"/>
          </a:p>
        </p:txBody>
      </p:sp>
    </p:spTree>
    <p:extLst>
      <p:ext uri="{BB962C8B-B14F-4D97-AF65-F5344CB8AC3E}">
        <p14:creationId xmlns:p14="http://schemas.microsoft.com/office/powerpoint/2010/main" xmlns="" val="218785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25</a:t>
            </a:fld>
            <a:endParaRPr lang="en-US"/>
          </a:p>
        </p:txBody>
      </p:sp>
    </p:spTree>
    <p:extLst>
      <p:ext uri="{BB962C8B-B14F-4D97-AF65-F5344CB8AC3E}">
        <p14:creationId xmlns:p14="http://schemas.microsoft.com/office/powerpoint/2010/main" xmlns="" val="3432667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26</a:t>
            </a:fld>
            <a:endParaRPr lang="en-US"/>
          </a:p>
        </p:txBody>
      </p:sp>
    </p:spTree>
    <p:extLst>
      <p:ext uri="{BB962C8B-B14F-4D97-AF65-F5344CB8AC3E}">
        <p14:creationId xmlns:p14="http://schemas.microsoft.com/office/powerpoint/2010/main" xmlns="" val="128157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pPr/>
              <a:t>27</a:t>
            </a:fld>
            <a:endParaRPr lang="en-US"/>
          </a:p>
        </p:txBody>
      </p:sp>
    </p:spTree>
    <p:extLst>
      <p:ext uri="{BB962C8B-B14F-4D97-AF65-F5344CB8AC3E}">
        <p14:creationId xmlns:p14="http://schemas.microsoft.com/office/powerpoint/2010/main" xmlns="" val="997622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138"/>
          <p:cNvSpPr>
            <a:spLocks noChangeArrowheads="1"/>
          </p:cNvSpPr>
          <p:nvPr userDrawn="1">
            <p:custDataLst>
              <p:tags r:id="rId1"/>
            </p:custDataLst>
          </p:nvPr>
        </p:nvSpPr>
        <p:spPr bwMode="gray">
          <a:xfrm>
            <a:off x="0" y="5060952"/>
            <a:ext cx="9906000" cy="1800225"/>
          </a:xfrm>
          <a:prstGeom prst="rect">
            <a:avLst/>
          </a:prstGeom>
          <a:solidFill>
            <a:srgbClr val="177B57"/>
          </a:solidFill>
          <a:ln w="9525" algn="ctr">
            <a:noFill/>
            <a:miter lim="800000"/>
            <a:headEnd/>
            <a:tailEnd/>
          </a:ln>
          <a:effectLst/>
        </p:spPr>
        <p:txBody>
          <a:bodyPr wrap="none" anchor="ctr"/>
          <a:lstStyle/>
          <a:p>
            <a:endParaRPr lang="en-US" noProof="0"/>
          </a:p>
        </p:txBody>
      </p:sp>
      <p:pic>
        <p:nvPicPr>
          <p:cNvPr id="8" name="Picture 149" descr="BCG_Monogram_RGB"/>
          <p:cNvPicPr>
            <a:picLocks noChangeAspect="1" noChangeArrowheads="1"/>
          </p:cNvPicPr>
          <p:nvPr userDrawn="1"/>
        </p:nvPicPr>
        <p:blipFill>
          <a:blip r:embed="rId3" cstate="print"/>
          <a:srcRect/>
          <a:stretch>
            <a:fillRect/>
          </a:stretch>
        </p:blipFill>
        <p:spPr bwMode="auto">
          <a:xfrm>
            <a:off x="485775" y="677863"/>
            <a:ext cx="1619251" cy="673100"/>
          </a:xfrm>
          <a:prstGeom prst="rect">
            <a:avLst/>
          </a:prstGeom>
          <a:noFill/>
        </p:spPr>
      </p:pic>
      <p:sp>
        <p:nvSpPr>
          <p:cNvPr id="10" name="Text Placeholder 9"/>
          <p:cNvSpPr>
            <a:spLocks noGrp="1"/>
          </p:cNvSpPr>
          <p:nvPr>
            <p:ph type="body" sz="quarter" idx="10" hasCustomPrompt="1"/>
          </p:nvPr>
        </p:nvSpPr>
        <p:spPr>
          <a:xfrm>
            <a:off x="7779601" y="692250"/>
            <a:ext cx="1670400" cy="663993"/>
          </a:xfrm>
          <a:prstGeom prst="rect">
            <a:avLst/>
          </a:prstGeom>
        </p:spPr>
        <p:txBody>
          <a:bodyPr lIns="90000" tIns="90000" rIns="90000" bIns="90000" anchor="ctr"/>
          <a:lstStyle>
            <a:lvl1pPr algn="ctr">
              <a:defRPr sz="1400" b="0" baseline="0">
                <a:solidFill>
                  <a:srgbClr val="808080"/>
                </a:solidFill>
                <a:latin typeface="Arial" pitchFamily="34" charset="0"/>
                <a:cs typeface="Arial" pitchFamily="34" charset="0"/>
              </a:defRPr>
            </a:lvl1pPr>
          </a:lstStyle>
          <a:p>
            <a:pPr lvl="0"/>
            <a:r>
              <a:rPr lang="en-US" smtClean="0"/>
              <a:t>Placeholder for client logo</a:t>
            </a:r>
            <a:endParaRPr lang="en-US" dirty="0"/>
          </a:p>
        </p:txBody>
      </p:sp>
      <p:pic>
        <p:nvPicPr>
          <p:cNvPr id="11" name="Picture 1"/>
          <p:cNvPicPr>
            <a:picLocks noChangeAspect="1" noChangeArrowheads="1"/>
          </p:cNvPicPr>
          <p:nvPr userDrawn="1"/>
        </p:nvPicPr>
        <p:blipFill>
          <a:blip r:embed="rId4" cstate="print"/>
          <a:srcRect/>
          <a:stretch>
            <a:fillRect/>
          </a:stretch>
        </p:blipFill>
        <p:spPr bwMode="auto">
          <a:xfrm>
            <a:off x="2825350" y="5821404"/>
            <a:ext cx="4241800" cy="258763"/>
          </a:xfrm>
          <a:prstGeom prst="rect">
            <a:avLst/>
          </a:prstGeom>
          <a:noFill/>
          <a:ln w="9525">
            <a:noFill/>
            <a:miter lim="800000"/>
            <a:headEnd/>
            <a:tailEnd/>
          </a:ln>
          <a:effectLst/>
        </p:spPr>
      </p:pic>
      <p:pic>
        <p:nvPicPr>
          <p:cNvPr id="12" name="Picture 11" descr="bcg_anniversary_logo_white_on_transparent_rgb.png"/>
          <p:cNvPicPr>
            <a:picLocks noChangeAspect="1"/>
          </p:cNvPicPr>
          <p:nvPr userDrawn="1"/>
        </p:nvPicPr>
        <p:blipFill>
          <a:blip r:embed="rId5" cstate="print"/>
          <a:stretch>
            <a:fillRect/>
          </a:stretch>
        </p:blipFill>
        <p:spPr>
          <a:xfrm>
            <a:off x="8064001" y="5544000"/>
            <a:ext cx="1118503" cy="727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199" y="1508760"/>
            <a:ext cx="8997696" cy="4590288"/>
          </a:xfrm>
        </p:spPr>
        <p:txBody>
          <a:bodyPr lIns="0" tIns="0" rIns="0" bIns="0"/>
          <a:lstStyle>
            <a:lvl1pPr>
              <a:spcBef>
                <a:spcPts val="384"/>
              </a:spcBef>
              <a:defRPr/>
            </a:lvl1pPr>
            <a:lvl2pPr marL="457200" indent="-230400">
              <a:spcBef>
                <a:spcPts val="384"/>
              </a:spcBef>
              <a:defRPr/>
            </a:lvl2pPr>
            <a:lvl3pPr marL="914400" indent="-230400">
              <a:spcBef>
                <a:spcPts val="384"/>
              </a:spcBef>
              <a:defRPr/>
            </a:lvl3pPr>
            <a:lvl4pPr marL="1375200" indent="-234000">
              <a:spcBef>
                <a:spcPts val="384"/>
              </a:spcBef>
              <a:defRPr/>
            </a:lvl4pPr>
            <a:lvl5pPr marL="2059200" indent="-230400">
              <a:spcBef>
                <a:spcPts val="384"/>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7"/>
          <p:cNvSpPr>
            <a:spLocks noGrp="1"/>
          </p:cNvSpPr>
          <p:nvPr>
            <p:ph type="body" sz="quarter" idx="13"/>
          </p:nvPr>
        </p:nvSpPr>
        <p:spPr>
          <a:xfrm>
            <a:off x="457200" y="1508400"/>
            <a:ext cx="8992800" cy="4590000"/>
          </a:xfrm>
          <a:prstGeom prst="rect">
            <a:avLst/>
          </a:prstGeom>
        </p:spPr>
        <p:txBody>
          <a:bodyPr lIns="0" tIns="0" rIns="0" bIns="0"/>
          <a:lstStyle>
            <a:lvl1pPr marL="0" indent="-172800">
              <a:spcBef>
                <a:spcPts val="384"/>
              </a:spcBef>
              <a:buClr>
                <a:schemeClr val="tx2"/>
              </a:buClr>
              <a:buFont typeface="Arial" pitchFamily="34" charset="0"/>
              <a:buChar char="•"/>
              <a:tabLst/>
              <a:defRPr b="0"/>
            </a:lvl1pPr>
            <a:lvl2pPr marL="630000" indent="-230400">
              <a:spcBef>
                <a:spcPts val="384"/>
              </a:spcBef>
              <a:buFont typeface="Arial" pitchFamily="34" charset="0"/>
              <a:buChar char="–"/>
              <a:defRPr/>
            </a:lvl2pPr>
            <a:lvl3pPr marL="1076400" indent="-230400">
              <a:spcBef>
                <a:spcPts val="384"/>
              </a:spcBef>
              <a:defRPr/>
            </a:lvl3pPr>
            <a:lvl4pPr marL="1544400" indent="-230400">
              <a:spcBef>
                <a:spcPts val="384"/>
              </a:spcBef>
              <a:defRPr/>
            </a:lvl4pPr>
            <a:lvl5pPr marL="2059200" indent="-230400">
              <a:spcBef>
                <a:spcPts val="384"/>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3796" name="Picture 4" descr="https://scontent-ord.xx.fbcdn.net/hphotos-xfp1/v/t1.0-9/11182051_641187996012761_7209384391025564743_n.jpg?oh=b3c373d223b0d805327ae973f86c9bbe&amp;oe=55D71AFE"/>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194651" y="830070"/>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138"/>
          <p:cNvSpPr>
            <a:spLocks noChangeArrowheads="1"/>
          </p:cNvSpPr>
          <p:nvPr userDrawn="1">
            <p:custDataLst>
              <p:tags r:id="rId1"/>
            </p:custDataLst>
          </p:nvPr>
        </p:nvSpPr>
        <p:spPr bwMode="gray">
          <a:xfrm>
            <a:off x="0" y="5060953"/>
            <a:ext cx="9904362" cy="1800225"/>
          </a:xfrm>
          <a:prstGeom prst="rect">
            <a:avLst/>
          </a:prstGeom>
          <a:solidFill>
            <a:srgbClr val="3399FF"/>
          </a:solidFill>
          <a:ln w="9525" algn="ctr">
            <a:solidFill>
              <a:srgbClr val="79A2B3"/>
            </a:solidFill>
            <a:miter lim="800000"/>
            <a:headEnd/>
            <a:tailEnd/>
          </a:ln>
          <a:effectLst/>
        </p:spPr>
        <p:txBody>
          <a:bodyPr wrap="none" anchor="ctr"/>
          <a:lstStyle/>
          <a:p>
            <a:pPr>
              <a:defRPr/>
            </a:pPr>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71636" y="1508760"/>
            <a:ext cx="8961089" cy="46177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71636" y="1508760"/>
            <a:ext cx="8961089" cy="4617720"/>
          </a:xfrm>
        </p:spPr>
        <p:txBody>
          <a:bodyPr lIns="0" tIns="0" rIns="0" bIns="0"/>
          <a:lstStyle>
            <a:lvl1pPr marL="0" indent="-173736">
              <a:spcBef>
                <a:spcPts val="384"/>
              </a:spcBef>
              <a:buClr>
                <a:schemeClr val="tx2"/>
              </a:buClr>
              <a:buFont typeface="Arial" pitchFamily="34" charset="0"/>
              <a:buChar char="•"/>
              <a:defRPr b="0"/>
            </a:lvl1pPr>
            <a:lvl2pPr marL="623888" indent="-217488">
              <a:buFont typeface="Arial" pitchFamily="34" charset="0"/>
              <a:buChar char="–"/>
              <a:defRPr/>
            </a:lvl2pPr>
            <a:lvl3pPr marL="1081088" indent="-228600">
              <a:defRPr/>
            </a:lvl3pPr>
            <a:lvl4pPr marL="1545336" indent="-22860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2000"/>
            <a:ext cx="8992800" cy="831600"/>
          </a:xfrm>
          <a:prstGeom prst="rect">
            <a:avLst/>
          </a:prstGeom>
        </p:spPr>
        <p:txBody>
          <a:bodyPr vert="horz" lIns="0" tIns="45720" rIns="0" bIns="45720" rtlCol="0" anchor="b" anchorCtr="0">
            <a:noAutofit/>
          </a:bodyPr>
          <a:lstStyle/>
          <a:p>
            <a:r>
              <a:rPr lang="en-US" noProof="0" smtClean="0"/>
              <a:t>Click to edit Master title style</a:t>
            </a:r>
            <a:endParaRPr lang="en-US" noProof="0" dirty="0"/>
          </a:p>
        </p:txBody>
      </p:sp>
      <p:sp>
        <p:nvSpPr>
          <p:cNvPr id="7" name="FooterSimple"/>
          <p:cNvSpPr/>
          <p:nvPr/>
        </p:nvSpPr>
        <p:spPr>
          <a:xfrm>
            <a:off x="457200" y="6699600"/>
            <a:ext cx="644400"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700" noProof="0" smtClean="0">
                <a:solidFill>
                  <a:srgbClr val="808080"/>
                </a:solidFill>
              </a:rPr>
              <a:t>130716 Handouts Wk1D2_Probe the Possible_vf.pptx</a:t>
            </a:r>
            <a:endParaRPr lang="en-US" sz="700" noProof="0" dirty="0">
              <a:solidFill>
                <a:srgbClr val="808080"/>
              </a:solidFill>
            </a:endParaRPr>
          </a:p>
        </p:txBody>
      </p:sp>
      <p:sp>
        <p:nvSpPr>
          <p:cNvPr id="8" name="Line 115"/>
          <p:cNvSpPr>
            <a:spLocks noChangeShapeType="1"/>
          </p:cNvSpPr>
          <p:nvPr/>
        </p:nvSpPr>
        <p:spPr bwMode="auto">
          <a:xfrm flipH="1">
            <a:off x="0" y="1003300"/>
            <a:ext cx="9906000"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endParaRPr lang="en-US" noProof="0"/>
          </a:p>
        </p:txBody>
      </p:sp>
      <p:pic>
        <p:nvPicPr>
          <p:cNvPr id="9" name="Picture 119" descr="BCG_Logotype_Regular_RGB"/>
          <p:cNvPicPr>
            <a:picLocks noChangeAspect="1" noChangeArrowheads="1"/>
          </p:cNvPicPr>
          <p:nvPr/>
        </p:nvPicPr>
        <p:blipFill>
          <a:blip r:embed="rId9" cstate="print"/>
          <a:srcRect/>
          <a:stretch>
            <a:fillRect/>
          </a:stretch>
        </p:blipFill>
        <p:spPr bwMode="auto">
          <a:xfrm>
            <a:off x="3917950" y="6675438"/>
            <a:ext cx="2070100" cy="125412"/>
          </a:xfrm>
          <a:prstGeom prst="rect">
            <a:avLst/>
          </a:prstGeom>
          <a:noFill/>
        </p:spPr>
      </p:pic>
      <p:sp>
        <p:nvSpPr>
          <p:cNvPr id="10" name="TextBox 9"/>
          <p:cNvSpPr txBox="1"/>
          <p:nvPr/>
        </p:nvSpPr>
        <p:spPr>
          <a:xfrm>
            <a:off x="9259201" y="6674400"/>
            <a:ext cx="190500" cy="127000"/>
          </a:xfrm>
          <a:prstGeom prst="rect">
            <a:avLst/>
          </a:prstGeom>
          <a:noFill/>
          <a:ln/>
          <a:effectLst/>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53E389-1311-4796-9190-1F74A8EADEA2}" type="slidenum">
              <a:rPr kumimoji="0" lang="en-US" sz="900" b="0" i="0" u="none" strike="noStrike" kern="1200" cap="none" spc="0" normalizeH="0" baseline="0" noProof="0" smtClean="0">
                <a:ln>
                  <a:noFill/>
                </a:ln>
                <a:solidFill>
                  <a:srgbClr val="000000"/>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smtClean="0">
              <a:ln>
                <a:noFill/>
              </a:ln>
              <a:solidFill>
                <a:srgbClr val="000000"/>
              </a:solidFill>
              <a:effectLst/>
              <a:uLnTx/>
              <a:uFillTx/>
              <a:latin typeface="+mn-lt"/>
              <a:ea typeface="+mn-ea"/>
              <a:cs typeface="+mn-cs"/>
            </a:endParaRPr>
          </a:p>
          <a:p>
            <a:endParaRPr lang="en-US" sz="900" dirty="0" smtClean="0">
              <a:latin typeface="Arial"/>
            </a:endParaRPr>
          </a:p>
        </p:txBody>
      </p:sp>
      <p:sp>
        <p:nvSpPr>
          <p:cNvPr id="11" name="Rectangle 2"/>
          <p:cNvSpPr>
            <a:spLocks noChangeArrowheads="1"/>
          </p:cNvSpPr>
          <p:nvPr>
            <p:custDataLst>
              <p:tags r:id="rId7"/>
            </p:custDataLst>
          </p:nvPr>
        </p:nvSpPr>
        <p:spPr bwMode="gray">
          <a:xfrm>
            <a:off x="6577201" y="6642000"/>
            <a:ext cx="1969200" cy="184666"/>
          </a:xfrm>
          <a:prstGeom prst="rect">
            <a:avLst/>
          </a:prstGeom>
          <a:noFill/>
          <a:ln w="12700" algn="ctr">
            <a:noFill/>
            <a:miter lim="800000"/>
            <a:headEnd/>
            <a:tailEnd/>
          </a:ln>
        </p:spPr>
        <p:txBody>
          <a:bodyPr wrap="none" lIns="0" tIns="0" rIns="0" bIns="0">
            <a:spAutoFit/>
          </a:bodyPr>
          <a:lstStyle/>
          <a:p>
            <a:pPr marL="0" marR="0" indent="0" algn="ctr" defTabSz="914400" rtl="0" eaLnBrk="0" fontAlgn="auto" latinLnBrk="0" hangingPunct="0">
              <a:lnSpc>
                <a:spcPct val="100000"/>
              </a:lnSpc>
              <a:spcBef>
                <a:spcPts val="0"/>
              </a:spcBef>
              <a:spcAft>
                <a:spcPts val="0"/>
              </a:spcAft>
              <a:buClrTx/>
              <a:buSzTx/>
              <a:buFontTx/>
              <a:buNone/>
              <a:tabLst/>
              <a:defRPr/>
            </a:pPr>
            <a:r>
              <a:rPr lang="en-US" sz="1200" b="1" kern="1200" noProof="0" dirty="0" smtClean="0">
                <a:solidFill>
                  <a:srgbClr val="C00000"/>
                </a:solidFill>
                <a:latin typeface="Arial" pitchFamily="34" charset="0"/>
                <a:ea typeface="+mn-ea"/>
                <a:cs typeface="Arial" pitchFamily="34" charset="0"/>
              </a:rPr>
              <a:t>Draft—for discussion only</a:t>
            </a:r>
            <a:endParaRPr lang="en-US" sz="1200" b="1" noProof="0" dirty="0">
              <a:solidFill>
                <a:srgbClr val="C00000"/>
              </a:solidFill>
              <a:latin typeface="Arial" pitchFamily="34" charset="0"/>
              <a:cs typeface="Arial" pitchFamily="34" charset="0"/>
            </a:endParaRPr>
          </a:p>
        </p:txBody>
      </p:sp>
      <p:sp>
        <p:nvSpPr>
          <p:cNvPr id="12" name="Rectangle 4"/>
          <p:cNvSpPr>
            <a:spLocks noChangeArrowheads="1"/>
          </p:cNvSpPr>
          <p:nvPr>
            <p:custDataLst>
              <p:tags r:id="rId8"/>
            </p:custDataLst>
          </p:nvPr>
        </p:nvSpPr>
        <p:spPr bwMode="gray">
          <a:xfrm rot="-5400000">
            <a:off x="7467600" y="4249739"/>
            <a:ext cx="4560888" cy="201612"/>
          </a:xfrm>
          <a:prstGeom prst="rect">
            <a:avLst/>
          </a:prstGeom>
          <a:noFill/>
          <a:ln w="9525" algn="ctr">
            <a:noFill/>
            <a:miter lim="800000"/>
            <a:headEnd type="none" w="lg" len="lg"/>
            <a:tailEnd type="none" w="lg" len="lg"/>
          </a:ln>
        </p:spPr>
        <p:txBody>
          <a:bodyPr anchor="b"/>
          <a:lstStyle/>
          <a:p>
            <a:r>
              <a:rPr lang="en-US" sz="700" smtClean="0">
                <a:solidFill>
                  <a:srgbClr val="808080"/>
                </a:solidFill>
              </a:rPr>
              <a:t>Copyright © 2013 by The Boston Consulting Group, Inc. All rights reserved.</a:t>
            </a:r>
            <a:endParaRPr lang="en-US" sz="700">
              <a:solidFill>
                <a:srgbClr val="808080"/>
              </a:solidFill>
            </a:endParaRPr>
          </a:p>
        </p:txBody>
      </p:sp>
      <p:sp>
        <p:nvSpPr>
          <p:cNvPr id="13" name="Text Placeholder 12"/>
          <p:cNvSpPr>
            <a:spLocks noGrp="1"/>
          </p:cNvSpPr>
          <p:nvPr>
            <p:ph type="body" idx="1"/>
          </p:nvPr>
        </p:nvSpPr>
        <p:spPr>
          <a:xfrm>
            <a:off x="457200" y="1508760"/>
            <a:ext cx="8997696" cy="4590288"/>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636" y="162000"/>
            <a:ext cx="8964803" cy="831600"/>
          </a:xfrm>
          <a:prstGeom prst="rect">
            <a:avLst/>
          </a:prstGeom>
        </p:spPr>
        <p:txBody>
          <a:bodyPr vert="horz" lIns="0" tIns="4572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636" y="1508400"/>
            <a:ext cx="8964803" cy="46152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78"/>
          <p:cNvSpPr>
            <a:spLocks noChangeShapeType="1"/>
          </p:cNvSpPr>
          <p:nvPr/>
        </p:nvSpPr>
        <p:spPr bwMode="auto">
          <a:xfrm flipH="1">
            <a:off x="0" y="1003300"/>
            <a:ext cx="9904362" cy="0"/>
          </a:xfrm>
          <a:prstGeom prst="line">
            <a:avLst/>
          </a:prstGeom>
          <a:noFill/>
          <a:ln w="28575">
            <a:solidFill>
              <a:srgbClr val="3399FF"/>
            </a:solidFill>
            <a:round/>
            <a:headEnd/>
            <a:tailEnd/>
          </a:ln>
          <a:effectLst>
            <a:outerShdw dist="25400" dir="5400000" algn="ctr" rotWithShape="0">
              <a:schemeClr val="folHlink"/>
            </a:outerShdw>
          </a:effectLst>
        </p:spPr>
        <p:txBody>
          <a:bodyPr/>
          <a:lstStyle/>
          <a:p>
            <a:pPr>
              <a:defRPr/>
            </a:pPr>
            <a:endParaRPr lang="en-US">
              <a:solidFill>
                <a:srgbClr val="000000"/>
              </a:solidFill>
            </a:endParaRPr>
          </a:p>
        </p:txBody>
      </p:sp>
      <p:sp>
        <p:nvSpPr>
          <p:cNvPr id="10" name="TextBox 9"/>
          <p:cNvSpPr txBox="1"/>
          <p:nvPr/>
        </p:nvSpPr>
        <p:spPr>
          <a:xfrm>
            <a:off x="9223929" y="6675838"/>
            <a:ext cx="216224" cy="127000"/>
          </a:xfrm>
          <a:prstGeom prst="rect">
            <a:avLst/>
          </a:prstGeom>
          <a:noFill/>
          <a:ln/>
          <a:effectLst/>
        </p:spPr>
        <p:txBody>
          <a:bodyPr wrap="none" lIns="0" tIns="0" rIns="0" bIns="0" rtlCol="0">
            <a:noAutofit/>
          </a:bodyPr>
          <a:lstStyle/>
          <a:p>
            <a:pPr algn="r">
              <a:defRPr/>
            </a:pPr>
            <a:fld id="{8FDC6993-5875-43F1-AB5B-56FAFD3221C9}" type="slidenum">
              <a:rPr lang="en-US" sz="900" smtClean="0">
                <a:solidFill>
                  <a:srgbClr val="000000"/>
                </a:solidFill>
              </a:rPr>
              <a:pPr algn="r">
                <a:defRPr/>
              </a:pPr>
              <a:t>‹#›</a:t>
            </a:fld>
            <a:endParaRPr lang="en-US" sz="900" smtClean="0">
              <a:solidFill>
                <a:srgbClr val="000000"/>
              </a:solidFill>
            </a:endParaRPr>
          </a:p>
          <a:p>
            <a:endParaRPr lang="en-US" sz="900" dirty="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hf hdr="0" ftr="0" dt="0"/>
  <p:txStyles>
    <p:titleStyle>
      <a:lvl1pPr algn="l" defTabSz="914400" rtl="0" eaLnBrk="1" latinLnBrk="0" hangingPunct="1">
        <a:spcBef>
          <a:spcPct val="0"/>
        </a:spcBef>
        <a:buNone/>
        <a:defRPr sz="2400" b="1" kern="1200">
          <a:solidFill>
            <a:srgbClr val="FF6600"/>
          </a:solidFill>
          <a:latin typeface="+mj-lt"/>
          <a:ea typeface="+mj-ea"/>
          <a:cs typeface="+mj-cs"/>
        </a:defRPr>
      </a:lvl1pPr>
    </p:titleStyle>
    <p:body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6.jpeg"/><Relationship Id="rId21" Type="http://schemas.openxmlformats.org/officeDocument/2006/relationships/image" Target="../media/image45.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slideLayout" Target="../slideLayouts/slideLayout7.xml"/><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tags" Target="../tags/tag16.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jpeg"/><Relationship Id="rId19" Type="http://schemas.openxmlformats.org/officeDocument/2006/relationships/image" Target="../media/image43.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44.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7.jpeg"/><Relationship Id="rId7"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areen@mit.edu"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8" Type="http://schemas.openxmlformats.org/officeDocument/2006/relationships/package" Target="../embeddings/Microsoft_Office_Excel_Worksheet1.xlsx"/><Relationship Id="rId3" Type="http://schemas.openxmlformats.org/officeDocument/2006/relationships/tags" Target="../tags/tag28.xml"/><Relationship Id="rId7" Type="http://schemas.openxmlformats.org/officeDocument/2006/relationships/image" Target="../media/image6.jpeg"/><Relationship Id="rId2" Type="http://schemas.openxmlformats.org/officeDocument/2006/relationships/tags" Target="../tags/tag27.xml"/><Relationship Id="rId1" Type="http://schemas.openxmlformats.org/officeDocument/2006/relationships/vmlDrawing" Target="../drawings/vmlDrawing1.vml"/><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hyperlink" Target="http://www.alleywatch.com/2014/02/how-to-get-startup-ideas-by-interviewing-customers/" TargetMode="Externa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jpeg"/><Relationship Id="rId5" Type="http://schemas.openxmlformats.org/officeDocument/2006/relationships/image" Target="../media/image58.pn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notesSlide" Target="../notesSlides/notesSlide6.xml"/><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5.jpe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64.jpeg"/><Relationship Id="rId5" Type="http://schemas.openxmlformats.org/officeDocument/2006/relationships/image" Target="../media/image6.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66.gif"/><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0.xml"/><Relationship Id="rId7"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68.png"/><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7.jpe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jpe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jpe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jpeg"/></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Office_Excel_Worksheet2.xlsx"/><Relationship Id="rId3" Type="http://schemas.openxmlformats.org/officeDocument/2006/relationships/tags" Target="../tags/tag41.xml"/><Relationship Id="rId7" Type="http://schemas.openxmlformats.org/officeDocument/2006/relationships/image" Target="../media/image6.jpeg"/><Relationship Id="rId2" Type="http://schemas.openxmlformats.org/officeDocument/2006/relationships/tags" Target="../tags/tag40.xml"/><Relationship Id="rId1" Type="http://schemas.openxmlformats.org/officeDocument/2006/relationships/vmlDrawing" Target="../drawings/vmlDrawing2.v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4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8.xml"/><Relationship Id="rId1" Type="http://schemas.openxmlformats.org/officeDocument/2006/relationships/tags" Target="../tags/tag43.xml"/><Relationship Id="rId5" Type="http://schemas.openxmlformats.org/officeDocument/2006/relationships/image" Target="../media/image6.jpe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44.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vmlDrawing" Target="../drawings/vmlDrawing3.vml"/><Relationship Id="rId6" Type="http://schemas.openxmlformats.org/officeDocument/2006/relationships/tags" Target="../tags/tag49.xml"/><Relationship Id="rId11" Type="http://schemas.openxmlformats.org/officeDocument/2006/relationships/package" Target="../embeddings/Microsoft_Office_Excel_Worksheet3.xlsx"/><Relationship Id="rId5" Type="http://schemas.openxmlformats.org/officeDocument/2006/relationships/tags" Target="../tags/tag48.xml"/><Relationship Id="rId10" Type="http://schemas.openxmlformats.org/officeDocument/2006/relationships/image" Target="../media/image6.jpeg"/><Relationship Id="rId4" Type="http://schemas.openxmlformats.org/officeDocument/2006/relationships/tags" Target="../tags/tag47.xml"/><Relationship Id="rId9"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54.xml"/><Relationship Id="rId7" Type="http://schemas.openxmlformats.org/officeDocument/2006/relationships/slideLayout" Target="../slideLayouts/slideLayout8.xml"/><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package" Target="../embeddings/Microsoft_Office_Excel_Worksheet4.xlsx"/></Relationships>
</file>

<file path=ppt/slides/_rels/slide3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hyperlink" Target="https://www.youtube.com/watch?v=phyU2BThK4Q"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5.jpeg"/><Relationship Id="rId3" Type="http://schemas.openxmlformats.org/officeDocument/2006/relationships/tags" Target="../tags/tag8.xml"/><Relationship Id="rId7" Type="http://schemas.openxmlformats.org/officeDocument/2006/relationships/slideLayout" Target="../slideLayouts/slideLayout7.xml"/><Relationship Id="rId12" Type="http://schemas.openxmlformats.org/officeDocument/2006/relationships/image" Target="../media/image6.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1.jpeg"/><Relationship Id="rId5" Type="http://schemas.openxmlformats.org/officeDocument/2006/relationships/tags" Target="../tags/tag10.xml"/><Relationship Id="rId10" Type="http://schemas.openxmlformats.org/officeDocument/2006/relationships/image" Target="../media/image10.png"/><Relationship Id="rId4" Type="http://schemas.openxmlformats.org/officeDocument/2006/relationships/tags" Target="../tags/tag9.xml"/><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xml"/><Relationship Id="rId7"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hyperlink" Target="http://www.businessinsider.com/andreessen-horowitz-startup-trends-2015-1" TargetMode="External"/><Relationship Id="rId10" Type="http://schemas.openxmlformats.org/officeDocument/2006/relationships/image" Target="../media/image17.jpeg"/><Relationship Id="rId4" Type="http://schemas.openxmlformats.org/officeDocument/2006/relationships/image" Target="../media/image7.jpe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reports.weforum.org/outlook-global-agenda-2015/" TargetMode="External"/><Relationship Id="rId7"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7.jpe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2.xml"/><Relationship Id="rId7"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5.jpeg"/><Relationship Id="rId11" Type="http://schemas.openxmlformats.org/officeDocument/2006/relationships/image" Target="../media/image7.jpeg"/><Relationship Id="rId5" Type="http://schemas.openxmlformats.org/officeDocument/2006/relationships/image" Target="../media/image24.png"/><Relationship Id="rId10" Type="http://schemas.openxmlformats.org/officeDocument/2006/relationships/hyperlink" Target="http://www.greenbookblog.org/2015/02/02/the-top-10-disruptive-macro-trends-in-market-research-for-2015/" TargetMode="External"/><Relationship Id="rId4" Type="http://schemas.openxmlformats.org/officeDocument/2006/relationships/hyperlink" Target="http://www.economist.com/blogs/theworldin2013/2012/11/global-trends-2013" TargetMode="External"/><Relationship Id="rId9" Type="http://schemas.openxmlformats.org/officeDocument/2006/relationships/hyperlink" Target="http://www.smallbizlabs.com/2014/12/top-10-small-business-trends-for-201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194" y="3150636"/>
            <a:ext cx="6160661" cy="1200329"/>
          </a:xfrm>
          <a:prstGeom prst="rect">
            <a:avLst/>
          </a:prstGeom>
        </p:spPr>
        <p:txBody>
          <a:bodyPr wrap="none">
            <a:spAutoFit/>
          </a:bodyPr>
          <a:lstStyle/>
          <a:p>
            <a:pPr algn="ctr"/>
            <a:r>
              <a:rPr lang="en-US" sz="3600" b="1" dirty="0" smtClean="0">
                <a:solidFill>
                  <a:srgbClr val="FF6600"/>
                </a:solidFill>
                <a:ea typeface="+mj-ea"/>
                <a:cs typeface="+mj-cs"/>
              </a:rPr>
              <a:t>Creative Process Pre-work </a:t>
            </a:r>
          </a:p>
          <a:p>
            <a:pPr algn="ctr"/>
            <a:r>
              <a:rPr lang="en-US" sz="3600" b="1" dirty="0" smtClean="0">
                <a:solidFill>
                  <a:srgbClr val="FF6600"/>
                </a:solidFill>
                <a:ea typeface="+mj-ea"/>
                <a:cs typeface="+mj-cs"/>
              </a:rPr>
              <a:t>Launch Summer 2015</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2b.  Determine your interest area(s)</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4" descr="http://blog.mangoapps.com/wp-content/uploads/to-d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graphicFrame>
        <p:nvGraphicFramePr>
          <p:cNvPr id="7" name="Table 6"/>
          <p:cNvGraphicFramePr>
            <a:graphicFrameLocks noGrp="1"/>
          </p:cNvGraphicFramePr>
          <p:nvPr>
            <p:extLst>
              <p:ext uri="{D42A27DB-BD31-4B8C-83A1-F6EECF244321}">
                <p14:modId xmlns:p14="http://schemas.microsoft.com/office/powerpoint/2010/main" xmlns="" val="3140628723"/>
              </p:ext>
            </p:extLst>
          </p:nvPr>
        </p:nvGraphicFramePr>
        <p:xfrm>
          <a:off x="471639" y="1830525"/>
          <a:ext cx="8964800" cy="4587527"/>
        </p:xfrm>
        <a:graphic>
          <a:graphicData uri="http://schemas.openxmlformats.org/drawingml/2006/table">
            <a:tbl>
              <a:tblPr firstRow="1" bandRow="1">
                <a:tableStyleId>{93296810-A885-4BE3-A3E7-6D5BEEA58F35}</a:tableStyleId>
              </a:tblPr>
              <a:tblGrid>
                <a:gridCol w="2012772"/>
                <a:gridCol w="828135"/>
                <a:gridCol w="785004"/>
                <a:gridCol w="776378"/>
                <a:gridCol w="802256"/>
                <a:gridCol w="785004"/>
                <a:gridCol w="776377"/>
                <a:gridCol w="733246"/>
                <a:gridCol w="724618"/>
                <a:gridCol w="741010"/>
              </a:tblGrid>
              <a:tr h="2055689">
                <a:tc>
                  <a:txBody>
                    <a:bodyPr/>
                    <a:lstStyle/>
                    <a:p>
                      <a:endParaRPr lang="en-US" sz="1600" dirty="0"/>
                    </a:p>
                  </a:txBody>
                  <a:tcPr anchor="ctr"/>
                </a:tc>
                <a:tc>
                  <a:txBody>
                    <a:bodyPr/>
                    <a:lstStyle/>
                    <a:p>
                      <a:r>
                        <a:rPr lang="en-US" sz="1600" dirty="0" smtClean="0"/>
                        <a:t>Mobile / tech</a:t>
                      </a:r>
                      <a:endParaRPr lang="en-US" sz="1600" dirty="0"/>
                    </a:p>
                  </a:txBody>
                  <a:tcPr vert="vert270" anchor="ctr"/>
                </a:tc>
                <a:tc>
                  <a:txBody>
                    <a:bodyPr/>
                    <a:lstStyle/>
                    <a:p>
                      <a:r>
                        <a:rPr lang="en-US" sz="1600" dirty="0" smtClean="0"/>
                        <a:t>Financial</a:t>
                      </a:r>
                      <a:r>
                        <a:rPr lang="en-US" sz="1600" baseline="0" dirty="0" smtClean="0"/>
                        <a:t> services</a:t>
                      </a:r>
                      <a:endParaRPr lang="en-US" sz="1600" dirty="0"/>
                    </a:p>
                  </a:txBody>
                  <a:tcPr vert="vert270" anchor="ctr"/>
                </a:tc>
                <a:tc>
                  <a:txBody>
                    <a:bodyPr/>
                    <a:lstStyle/>
                    <a:p>
                      <a:r>
                        <a:rPr lang="en-US" sz="1600" dirty="0" smtClean="0"/>
                        <a:t>Lifestyle (fashion,</a:t>
                      </a:r>
                      <a:r>
                        <a:rPr lang="en-US" sz="1600" baseline="0" dirty="0" smtClean="0"/>
                        <a:t> music, arts, </a:t>
                      </a:r>
                      <a:r>
                        <a:rPr lang="en-US" sz="1600" baseline="0" dirty="0" err="1" smtClean="0"/>
                        <a:t>etc</a:t>
                      </a:r>
                      <a:r>
                        <a:rPr lang="en-US" sz="1600" baseline="0" dirty="0" smtClean="0"/>
                        <a:t>)</a:t>
                      </a:r>
                      <a:endParaRPr lang="en-US" sz="1600" dirty="0"/>
                    </a:p>
                  </a:txBody>
                  <a:tcPr vert="vert270" anchor="ctr"/>
                </a:tc>
                <a:tc>
                  <a:txBody>
                    <a:bodyPr/>
                    <a:lstStyle/>
                    <a:p>
                      <a:r>
                        <a:rPr lang="en-US" sz="1600" dirty="0" smtClean="0"/>
                        <a:t>Transportation,</a:t>
                      </a:r>
                      <a:r>
                        <a:rPr lang="en-US" sz="1600" baseline="0" dirty="0" smtClean="0"/>
                        <a:t> housing, and logistics</a:t>
                      </a:r>
                      <a:endParaRPr lang="en-US" sz="1600" dirty="0"/>
                    </a:p>
                  </a:txBody>
                  <a:tcPr vert="vert270" anchor="ctr"/>
                </a:tc>
                <a:tc>
                  <a:txBody>
                    <a:bodyPr/>
                    <a:lstStyle/>
                    <a:p>
                      <a:r>
                        <a:rPr lang="en-US" sz="1600" dirty="0" smtClean="0"/>
                        <a:t>Consumer</a:t>
                      </a:r>
                      <a:r>
                        <a:rPr lang="en-US" sz="1600" baseline="0" dirty="0" smtClean="0"/>
                        <a:t> goods and services</a:t>
                      </a:r>
                      <a:endParaRPr lang="en-US" sz="1600" dirty="0"/>
                    </a:p>
                  </a:txBody>
                  <a:tcPr vert="vert270" anchor="ctr"/>
                </a:tc>
                <a:tc>
                  <a:txBody>
                    <a:bodyPr/>
                    <a:lstStyle/>
                    <a:p>
                      <a:r>
                        <a:rPr lang="en-US" sz="1600" dirty="0" smtClean="0"/>
                        <a:t>Food and beverage</a:t>
                      </a:r>
                      <a:endParaRPr lang="en-US" sz="1600" dirty="0"/>
                    </a:p>
                  </a:txBody>
                  <a:tcPr vert="vert270" anchor="ctr"/>
                </a:tc>
                <a:tc>
                  <a:txBody>
                    <a:bodyPr/>
                    <a:lstStyle/>
                    <a:p>
                      <a:r>
                        <a:rPr lang="en-US" sz="1600" dirty="0" smtClean="0"/>
                        <a:t>Energy / clean energy</a:t>
                      </a:r>
                      <a:endParaRPr lang="en-US" sz="1600" dirty="0"/>
                    </a:p>
                  </a:txBody>
                  <a:tcPr vert="vert270" anchor="ctr"/>
                </a:tc>
                <a:tc>
                  <a:txBody>
                    <a:bodyPr/>
                    <a:lstStyle/>
                    <a:p>
                      <a:r>
                        <a:rPr lang="en-US" sz="1600" dirty="0" smtClean="0"/>
                        <a:t>Education</a:t>
                      </a:r>
                      <a:endParaRPr lang="en-US" sz="1600" dirty="0"/>
                    </a:p>
                  </a:txBody>
                  <a:tcPr vert="vert270" anchor="ctr"/>
                </a:tc>
                <a:tc>
                  <a:txBody>
                    <a:bodyPr/>
                    <a:lstStyle/>
                    <a:p>
                      <a:r>
                        <a:rPr lang="en-US" sz="1600" dirty="0" smtClean="0"/>
                        <a:t>Healthcare</a:t>
                      </a:r>
                      <a:endParaRPr lang="en-US" sz="1600" dirty="0"/>
                    </a:p>
                  </a:txBody>
                  <a:tcPr vert="vert270" anchor="ctr"/>
                </a:tc>
              </a:tr>
              <a:tr h="843946">
                <a:tc>
                  <a:txBody>
                    <a:bodyPr/>
                    <a:lstStyle/>
                    <a:p>
                      <a:r>
                        <a:rPr lang="en-US" sz="1600" dirty="0" smtClean="0"/>
                        <a:t>Product</a:t>
                      </a:r>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a:p>
                  </a:txBody>
                  <a:tcPr anchor="ctr"/>
                </a:tc>
              </a:tr>
              <a:tr h="843946">
                <a:tc>
                  <a:txBody>
                    <a:bodyPr/>
                    <a:lstStyle/>
                    <a:p>
                      <a:r>
                        <a:rPr lang="en-US" sz="1600" dirty="0" smtClean="0"/>
                        <a:t>Service / platform</a:t>
                      </a:r>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dirty="0"/>
                    </a:p>
                  </a:txBody>
                  <a:tcPr anchor="ctr"/>
                </a:tc>
                <a:tc>
                  <a:txBody>
                    <a:bodyPr/>
                    <a:lstStyle/>
                    <a:p>
                      <a:endParaRPr lang="en-US" sz="1600" dirty="0"/>
                    </a:p>
                  </a:txBody>
                  <a:tcPr anchor="ctr"/>
                </a:tc>
              </a:tr>
              <a:tr h="843946">
                <a:tc>
                  <a:txBody>
                    <a:bodyPr/>
                    <a:lstStyle/>
                    <a:p>
                      <a:r>
                        <a:rPr lang="en-US" sz="1600" dirty="0" smtClean="0"/>
                        <a:t>App / mobile</a:t>
                      </a:r>
                      <a:endParaRPr lang="en-US" sz="1600" dirty="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dirty="0"/>
                    </a:p>
                  </a:txBody>
                  <a:tcPr anchor="ctr"/>
                </a:tc>
              </a:tr>
            </a:tbl>
          </a:graphicData>
        </a:graphic>
      </p:graphicFrame>
      <p:sp>
        <p:nvSpPr>
          <p:cNvPr id="8" name="Text Placeholder 2"/>
          <p:cNvSpPr>
            <a:spLocks noGrp="1"/>
          </p:cNvSpPr>
          <p:nvPr>
            <p:ph type="body" sz="quarter" idx="10"/>
          </p:nvPr>
        </p:nvSpPr>
        <p:spPr>
          <a:xfrm>
            <a:off x="471636" y="1508760"/>
            <a:ext cx="8961089" cy="4617720"/>
          </a:xfrm>
        </p:spPr>
        <p:txBody>
          <a:bodyPr/>
          <a:lstStyle/>
          <a:p>
            <a:r>
              <a:rPr lang="en-US" dirty="0" smtClean="0"/>
              <a:t>Examples might include:</a:t>
            </a:r>
            <a:endParaRPr lang="en-US" dirty="0"/>
          </a:p>
        </p:txBody>
      </p:sp>
      <p:pic>
        <p:nvPicPr>
          <p:cNvPr id="38914" name="Picture 2" descr="7 Innovative Educational Tools That Can Reinvent The Classroom Experience"/>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8342" r="25449"/>
          <a:stretch/>
        </p:blipFill>
        <p:spPr bwMode="auto">
          <a:xfrm>
            <a:off x="7945184" y="3892239"/>
            <a:ext cx="785004" cy="79043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blog.beenverified.com/wp-content/uploads/2012/01/zocdoc.png"/>
          <p:cNvPicPr>
            <a:picLocks noChangeAspect="1" noChangeArrowheads="1"/>
          </p:cNvPicPr>
          <p:nvPr/>
        </p:nvPicPr>
        <p:blipFill>
          <a:blip r:embed="rId5" cstate="print"/>
          <a:srcRect/>
          <a:stretch>
            <a:fillRect/>
          </a:stretch>
        </p:blipFill>
        <p:spPr bwMode="auto">
          <a:xfrm>
            <a:off x="8565932" y="4887041"/>
            <a:ext cx="1059915" cy="517537"/>
          </a:xfrm>
          <a:prstGeom prst="rect">
            <a:avLst/>
          </a:prstGeom>
          <a:noFill/>
        </p:spPr>
      </p:pic>
      <p:pic>
        <p:nvPicPr>
          <p:cNvPr id="10" name="Picture 4" descr="http://nibletz.com/wp-content/uploads/2012/01/uberlogo.jpg"/>
          <p:cNvPicPr>
            <a:picLocks noChangeAspect="1" noChangeArrowheads="1"/>
          </p:cNvPicPr>
          <p:nvPr/>
        </p:nvPicPr>
        <p:blipFill>
          <a:blip r:embed="rId6" cstate="print"/>
          <a:srcRect l="9120" t="14217" r="9860" b="12011"/>
          <a:stretch>
            <a:fillRect/>
          </a:stretch>
        </p:blipFill>
        <p:spPr bwMode="auto">
          <a:xfrm>
            <a:off x="4892904" y="5650300"/>
            <a:ext cx="775198" cy="705840"/>
          </a:xfrm>
          <a:prstGeom prst="rect">
            <a:avLst/>
          </a:prstGeom>
          <a:noFill/>
        </p:spPr>
      </p:pic>
      <p:pic>
        <p:nvPicPr>
          <p:cNvPr id="38916" name="Picture 4" descr="http://ecx.images-amazon.com/images/I/410uz34VTWL.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510286" y="4037164"/>
            <a:ext cx="777008" cy="585864"/>
          </a:xfrm>
          <a:prstGeom prst="rect">
            <a:avLst/>
          </a:prstGeom>
          <a:noFill/>
          <a:extLst>
            <a:ext uri="{909E8E84-426E-40DD-AFC4-6F175D3DCCD1}">
              <a14:hiddenFill xmlns:a14="http://schemas.microsoft.com/office/drawing/2010/main" xmlns="">
                <a:solidFill>
                  <a:srgbClr val="FFFFFF"/>
                </a:solidFill>
              </a14:hiddenFill>
            </a:ext>
          </a:extLst>
        </p:spPr>
      </p:pic>
      <p:pic>
        <p:nvPicPr>
          <p:cNvPr id="38920" name="Picture 8" descr="https://play.spotify.edgekey.net/client/05f2cfc/images/logo.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03391" y="4793187"/>
            <a:ext cx="565689" cy="739748"/>
          </a:xfrm>
          <a:prstGeom prst="rect">
            <a:avLst/>
          </a:prstGeom>
          <a:noFill/>
          <a:extLst>
            <a:ext uri="{909E8E84-426E-40DD-AFC4-6F175D3DCCD1}">
              <a14:hiddenFill xmlns:a14="http://schemas.microsoft.com/office/drawing/2010/main" xmlns="">
                <a:solidFill>
                  <a:srgbClr val="FFFFFF"/>
                </a:solidFill>
              </a14:hiddenFill>
            </a:ext>
          </a:extLst>
        </p:spPr>
      </p:pic>
      <p:pic>
        <p:nvPicPr>
          <p:cNvPr id="38922" name="Picture 10" descr="http://g-ecx.images-amazon.com/images/G/01/aplus/detail-page/B00FK0ELM8_img1_Lg.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900424" y="3952622"/>
            <a:ext cx="730789" cy="730789"/>
          </a:xfrm>
          <a:prstGeom prst="rect">
            <a:avLst/>
          </a:prstGeom>
          <a:noFill/>
          <a:extLst>
            <a:ext uri="{909E8E84-426E-40DD-AFC4-6F175D3DCCD1}">
              <a14:hiddenFill xmlns:a14="http://schemas.microsoft.com/office/drawing/2010/main" xmlns="">
                <a:solidFill>
                  <a:srgbClr val="FFFFFF"/>
                </a:solidFill>
              </a14:hiddenFill>
            </a:ext>
          </a:extLst>
        </p:spPr>
      </p:pic>
      <p:pic>
        <p:nvPicPr>
          <p:cNvPr id="38924" name="Picture 12" descr="http://cdn2.hubspot.net/hub/372554/file-2485577170-jpg/instacart-veggies-logo-642x336.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l="11836" r="11367"/>
          <a:stretch/>
        </p:blipFill>
        <p:spPr bwMode="auto">
          <a:xfrm>
            <a:off x="6469511" y="4887041"/>
            <a:ext cx="759427" cy="517537"/>
          </a:xfrm>
          <a:prstGeom prst="rect">
            <a:avLst/>
          </a:prstGeom>
          <a:noFill/>
          <a:extLst>
            <a:ext uri="{909E8E84-426E-40DD-AFC4-6F175D3DCCD1}">
              <a14:hiddenFill xmlns:a14="http://schemas.microsoft.com/office/drawing/2010/main" xmlns="">
                <a:solidFill>
                  <a:srgbClr val="FFFFFF"/>
                </a:solidFill>
              </a14:hiddenFill>
            </a:ext>
          </a:extLst>
        </p:spPr>
      </p:pic>
      <p:pic>
        <p:nvPicPr>
          <p:cNvPr id="38926" name="Picture 14" descr="http://getyourmoveonllc.com/wp-content/uploads/2013/06/angie1.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710149" y="4861163"/>
            <a:ext cx="709930" cy="580028"/>
          </a:xfrm>
          <a:prstGeom prst="rect">
            <a:avLst/>
          </a:prstGeom>
          <a:noFill/>
          <a:extLst>
            <a:ext uri="{909E8E84-426E-40DD-AFC4-6F175D3DCCD1}">
              <a14:hiddenFill xmlns:a14="http://schemas.microsoft.com/office/drawing/2010/main" xmlns="">
                <a:solidFill>
                  <a:srgbClr val="FFFFFF"/>
                </a:solidFill>
              </a14:hiddenFill>
            </a:ext>
          </a:extLst>
        </p:spPr>
      </p:pic>
      <p:pic>
        <p:nvPicPr>
          <p:cNvPr id="38928" name="Picture 16" descr="http://windenergy7.com/IMAGES-green-wind-energy/wind-turbine-rooftop-wind-solar-hybrid.jp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27775"/>
          <a:stretch/>
        </p:blipFill>
        <p:spPr bwMode="auto">
          <a:xfrm>
            <a:off x="7259900" y="3945073"/>
            <a:ext cx="659406" cy="684744"/>
          </a:xfrm>
          <a:prstGeom prst="rect">
            <a:avLst/>
          </a:prstGeom>
          <a:noFill/>
          <a:extLst>
            <a:ext uri="{909E8E84-426E-40DD-AFC4-6F175D3DCCD1}">
              <a14:hiddenFill xmlns:a14="http://schemas.microsoft.com/office/drawing/2010/main" xmlns="">
                <a:solidFill>
                  <a:srgbClr val="FFFFFF"/>
                </a:solidFill>
              </a14:hiddenFill>
            </a:ext>
          </a:extLst>
        </p:spPr>
      </p:pic>
      <p:pic>
        <p:nvPicPr>
          <p:cNvPr id="38936" name="Picture 24" descr="https://wiki.itap.purdue.edu/download/attachments/4293340/Evernote-Logo.png?version=1&amp;modificationDate=1331095017000&amp;api=v2"/>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l="15971" r="11185"/>
          <a:stretch/>
        </p:blipFill>
        <p:spPr bwMode="auto">
          <a:xfrm>
            <a:off x="2510286" y="5661219"/>
            <a:ext cx="781032" cy="669043"/>
          </a:xfrm>
          <a:prstGeom prst="rect">
            <a:avLst/>
          </a:prstGeom>
          <a:noFill/>
          <a:extLst>
            <a:ext uri="{909E8E84-426E-40DD-AFC4-6F175D3DCCD1}">
              <a14:hiddenFill xmlns:a14="http://schemas.microsoft.com/office/drawing/2010/main" xmlns="">
                <a:solidFill>
                  <a:srgbClr val="FFFFFF"/>
                </a:solidFill>
              </a14:hiddenFill>
            </a:ext>
          </a:extLst>
        </p:spPr>
      </p:pic>
      <p:pic>
        <p:nvPicPr>
          <p:cNvPr id="38938" name="Picture 26" descr="http://1.bp.blogspot.com/-UgP16skfdAw/T_phGSalqUI/AAAAAAAAJLo/r7EnJMhIg1Y/s1600/googledocstuto.pn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2510286" y="4938464"/>
            <a:ext cx="803131" cy="407319"/>
          </a:xfrm>
          <a:prstGeom prst="rect">
            <a:avLst/>
          </a:prstGeom>
          <a:noFill/>
          <a:extLst>
            <a:ext uri="{909E8E84-426E-40DD-AFC4-6F175D3DCCD1}">
              <a14:hiddenFill xmlns:a14="http://schemas.microsoft.com/office/drawing/2010/main" xmlns="">
                <a:solidFill>
                  <a:srgbClr val="FFFFFF"/>
                </a:solidFill>
              </a14:hiddenFill>
            </a:ext>
          </a:extLst>
        </p:spPr>
      </p:pic>
      <p:pic>
        <p:nvPicPr>
          <p:cNvPr id="38940" name="Picture 28" descr="https://cdn.kastatic.org/images/khan-logo-vertical-transparent.png"/>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8049692" y="4764965"/>
            <a:ext cx="549966" cy="772424"/>
          </a:xfrm>
          <a:prstGeom prst="rect">
            <a:avLst/>
          </a:prstGeom>
          <a:noFill/>
          <a:extLst>
            <a:ext uri="{909E8E84-426E-40DD-AFC4-6F175D3DCCD1}">
              <a14:hiddenFill xmlns:a14="http://schemas.microsoft.com/office/drawing/2010/main" xmlns="">
                <a:solidFill>
                  <a:srgbClr val="FFFFFF"/>
                </a:solidFill>
              </a14:hiddenFill>
            </a:ext>
          </a:extLst>
        </p:spPr>
      </p:pic>
      <p:pic>
        <p:nvPicPr>
          <p:cNvPr id="38942" name="Picture 30" descr="http://blog.capterra.com/wp-content/uploads/2014/04/how-wearble-tech-transform-healthcare-720x480.jpg"/>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l="14626" r="18913"/>
          <a:stretch/>
        </p:blipFill>
        <p:spPr bwMode="auto">
          <a:xfrm>
            <a:off x="8771327" y="3988203"/>
            <a:ext cx="614212" cy="616110"/>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http://blogs-images.forbes.com/tomiogeron/files/2012/08/Square_Logo_Landscape.png"/>
          <p:cNvPicPr>
            <a:picLocks noChangeAspect="1" noChangeArrowheads="1"/>
          </p:cNvPicPr>
          <p:nvPr/>
        </p:nvPicPr>
        <p:blipFill>
          <a:blip r:embed="rId17" cstate="print"/>
          <a:srcRect/>
          <a:stretch>
            <a:fillRect/>
          </a:stretch>
        </p:blipFill>
        <p:spPr bwMode="auto">
          <a:xfrm>
            <a:off x="3322043" y="4975300"/>
            <a:ext cx="780502" cy="334501"/>
          </a:xfrm>
          <a:prstGeom prst="rect">
            <a:avLst/>
          </a:prstGeom>
          <a:solidFill>
            <a:schemeClr val="bg1"/>
          </a:solidFill>
          <a:ln>
            <a:solidFill>
              <a:schemeClr val="bg1"/>
            </a:solidFill>
          </a:ln>
        </p:spPr>
      </p:pic>
      <p:pic>
        <p:nvPicPr>
          <p:cNvPr id="13" name="Picture 12"/>
          <p:cNvPicPr>
            <a:picLocks noChangeAspect="1"/>
          </p:cNvPicPr>
          <p:nvPr/>
        </p:nvPicPr>
        <p:blipFill rotWithShape="1">
          <a:blip r:embed="rId18" cstate="print"/>
          <a:srcRect l="13226" t="46304" r="68232" b="28460"/>
          <a:stretch/>
        </p:blipFill>
        <p:spPr>
          <a:xfrm>
            <a:off x="6457608" y="5705609"/>
            <a:ext cx="783231" cy="577970"/>
          </a:xfrm>
          <a:prstGeom prst="rect">
            <a:avLst/>
          </a:prstGeom>
        </p:spPr>
      </p:pic>
      <p:pic>
        <p:nvPicPr>
          <p:cNvPr id="38950" name="Picture 38" descr="http://bargainbriana.com/wp-content/uploads/Verde-app.png"/>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7361955" y="5576262"/>
            <a:ext cx="495171" cy="841790"/>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https://encrypted-tbn0.gstatic.com/images?q=tbn:ANd9GcRTA6ibV7BsIKv-r3GrxdGHd3ECMxTgsLueqiqJV-ZHMKwdDMTc_h5eTY1u"/>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rot="20959791">
            <a:off x="59336" y="992451"/>
            <a:ext cx="928351" cy="629103"/>
          </a:xfrm>
          <a:prstGeom prst="rect">
            <a:avLst/>
          </a:prstGeom>
          <a:noFill/>
        </p:spPr>
      </p:pic>
      <p:pic>
        <p:nvPicPr>
          <p:cNvPr id="38952" name="Picture 40" descr="http://www.inhabitat.com/wp-content/uploads/lifesaver1.jpg"/>
          <p:cNvPicPr>
            <a:picLocks noChangeAspect="1" noChangeArrowheads="1"/>
          </p:cNvPicPr>
          <p:nvPr/>
        </p:nvPicPr>
        <p:blipFill>
          <a:blip r:embed="rId21" cstate="print">
            <a:extLst>
              <a:ext uri="{28A0092B-C50C-407E-A947-70E740481C1C}">
                <a14:useLocalDpi xmlns:a14="http://schemas.microsoft.com/office/drawing/2010/main" xmlns="" val="0"/>
              </a:ext>
            </a:extLst>
          </a:blip>
          <a:srcRect/>
          <a:stretch>
            <a:fillRect/>
          </a:stretch>
        </p:blipFill>
        <p:spPr bwMode="auto">
          <a:xfrm>
            <a:off x="6464678" y="4037164"/>
            <a:ext cx="748036" cy="5808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767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  Ways of finding opportunities: needs, gaps, and trends</a:t>
            </a:r>
            <a:endParaRPr lang="en-US" dirty="0"/>
          </a:p>
        </p:txBody>
      </p:sp>
      <p:sp>
        <p:nvSpPr>
          <p:cNvPr id="3" name="Text Placeholder 2"/>
          <p:cNvSpPr>
            <a:spLocks noGrp="1"/>
          </p:cNvSpPr>
          <p:nvPr>
            <p:ph type="body" sz="quarter" idx="10"/>
          </p:nvPr>
        </p:nvSpPr>
        <p:spPr/>
        <p:txBody>
          <a:bodyPr/>
          <a:lstStyle/>
          <a:p>
            <a:r>
              <a:rPr lang="en-US" dirty="0" smtClean="0"/>
              <a:t>Needs:  </a:t>
            </a:r>
            <a:r>
              <a:rPr lang="en-US" b="0" dirty="0" smtClean="0"/>
              <a:t>Needs are ways that </a:t>
            </a:r>
            <a:r>
              <a:rPr lang="en-US" dirty="0" smtClean="0"/>
              <a:t>current customers </a:t>
            </a:r>
            <a:r>
              <a:rPr lang="en-US" b="0" dirty="0" smtClean="0"/>
              <a:t>of the market are being </a:t>
            </a:r>
            <a:r>
              <a:rPr lang="en-US" dirty="0" smtClean="0"/>
              <a:t>underserved </a:t>
            </a:r>
            <a:r>
              <a:rPr lang="en-US" b="0" dirty="0" smtClean="0"/>
              <a:t>relative to their desired conditions.  A</a:t>
            </a:r>
            <a:r>
              <a:rPr lang="en-US" b="0" dirty="0"/>
              <a:t> needs assessment </a:t>
            </a:r>
            <a:r>
              <a:rPr lang="en-US" b="0" dirty="0" smtClean="0"/>
              <a:t>can be used to determine </a:t>
            </a:r>
            <a:r>
              <a:rPr lang="en-US" b="0" dirty="0"/>
              <a:t>and </a:t>
            </a:r>
            <a:r>
              <a:rPr lang="en-US" b="0" dirty="0" smtClean="0"/>
              <a:t>address</a:t>
            </a:r>
            <a:r>
              <a:rPr lang="en-US" b="0" dirty="0"/>
              <a:t> </a:t>
            </a:r>
            <a:r>
              <a:rPr lang="en-US" b="0" dirty="0" smtClean="0"/>
              <a:t>the </a:t>
            </a:r>
            <a:r>
              <a:rPr lang="en-US" b="0" dirty="0"/>
              <a:t>discrepancy between the current condition and </a:t>
            </a:r>
            <a:r>
              <a:rPr lang="en-US" b="0" dirty="0" smtClean="0"/>
              <a:t>desired condition.  Needs can often be assessed by interviewing customers about their needs and frustrations.</a:t>
            </a:r>
            <a:endParaRPr lang="en-US" b="0" dirty="0"/>
          </a:p>
          <a:p>
            <a:endParaRPr lang="en-US" dirty="0" smtClean="0"/>
          </a:p>
          <a:p>
            <a:r>
              <a:rPr lang="en-US" dirty="0" smtClean="0"/>
              <a:t>Gaps:  </a:t>
            </a:r>
            <a:r>
              <a:rPr lang="en-US" b="0" dirty="0" smtClean="0"/>
              <a:t>Gaps represent opportunities to appeal to a specific </a:t>
            </a:r>
            <a:r>
              <a:rPr lang="en-US" dirty="0" smtClean="0"/>
              <a:t>niche group </a:t>
            </a:r>
            <a:r>
              <a:rPr lang="en-US" b="0" dirty="0" smtClean="0"/>
              <a:t>of customers in a more specialized way.  These can be assessed by determining where certain customers are underserved in the market by not having the skills or access to current offerings.</a:t>
            </a:r>
          </a:p>
          <a:p>
            <a:endParaRPr lang="en-US" b="0" dirty="0"/>
          </a:p>
          <a:p>
            <a:r>
              <a:rPr lang="en-US" dirty="0" smtClean="0"/>
              <a:t>Trends:</a:t>
            </a:r>
            <a:r>
              <a:rPr lang="en-US" b="0" dirty="0" smtClean="0"/>
              <a:t>  Trends are </a:t>
            </a:r>
            <a:r>
              <a:rPr lang="en-US" dirty="0" smtClean="0"/>
              <a:t>recent developments </a:t>
            </a:r>
            <a:r>
              <a:rPr lang="en-US" b="0" dirty="0" smtClean="0"/>
              <a:t>that </a:t>
            </a:r>
            <a:r>
              <a:rPr lang="en-US" dirty="0" smtClean="0"/>
              <a:t>enable new markets </a:t>
            </a:r>
            <a:r>
              <a:rPr lang="en-US" b="0" dirty="0" smtClean="0"/>
              <a:t>to emerge, such as trends towards things becoming mobile, crowdsourcing of ideas and content, mass customization, etc.  General business trends can be assessed for relevance in an industry, or specific trends in the industry can be looked up to determine how best to capitalize.</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Tree>
    <p:extLst>
      <p:ext uri="{BB962C8B-B14F-4D97-AF65-F5344CB8AC3E}">
        <p14:creationId xmlns:p14="http://schemas.microsoft.com/office/powerpoint/2010/main" xmlns="" val="272368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2ca.  Ways of finding opportunities: needs</a:t>
            </a:r>
            <a:endParaRPr lang="en-US" dirty="0"/>
          </a:p>
        </p:txBody>
      </p:sp>
      <p:sp>
        <p:nvSpPr>
          <p:cNvPr id="3" name="Text Placeholder 2"/>
          <p:cNvSpPr>
            <a:spLocks noGrp="1"/>
          </p:cNvSpPr>
          <p:nvPr>
            <p:ph type="body" sz="quarter" idx="10"/>
          </p:nvPr>
        </p:nvSpPr>
        <p:spPr/>
        <p:txBody>
          <a:bodyPr/>
          <a:lstStyle/>
          <a:p>
            <a:pPr>
              <a:spcBef>
                <a:spcPts val="600"/>
              </a:spcBef>
              <a:spcAft>
                <a:spcPts val="600"/>
              </a:spcAft>
            </a:pPr>
            <a:r>
              <a:rPr lang="en-US" dirty="0"/>
              <a:t>Needs:  </a:t>
            </a:r>
            <a:r>
              <a:rPr lang="en-US" b="0" dirty="0"/>
              <a:t>Needs are ways that current customers of the market are being underserved relative to their desired conditions.  A needs assessment can be used to determining and addressing the discrepancy between the current condition and desired condition.  </a:t>
            </a:r>
            <a:endParaRPr lang="en-US" b="0" dirty="0" smtClean="0"/>
          </a:p>
          <a:p>
            <a:pPr>
              <a:spcBef>
                <a:spcPts val="600"/>
              </a:spcBef>
              <a:spcAft>
                <a:spcPts val="600"/>
              </a:spcAft>
            </a:pPr>
            <a:endParaRPr lang="en-US" b="0" dirty="0"/>
          </a:p>
          <a:p>
            <a:pPr>
              <a:spcBef>
                <a:spcPts val="600"/>
              </a:spcBef>
              <a:spcAft>
                <a:spcPts val="600"/>
              </a:spcAft>
            </a:pPr>
            <a:r>
              <a:rPr lang="en-US" b="0" dirty="0" smtClean="0"/>
              <a:t>Ways of performing a needs assessment:</a:t>
            </a:r>
            <a:endParaRPr lang="en-US" dirty="0" smtClean="0"/>
          </a:p>
          <a:p>
            <a:pPr marL="285750" indent="-285750">
              <a:spcBef>
                <a:spcPts val="600"/>
              </a:spcBef>
              <a:spcAft>
                <a:spcPts val="600"/>
              </a:spcAft>
              <a:buFont typeface="Arial" panose="020B0604020202020204" pitchFamily="34" charset="0"/>
              <a:buChar char="•"/>
            </a:pPr>
            <a:r>
              <a:rPr lang="en-US" dirty="0" smtClean="0"/>
              <a:t>Listen to your customers </a:t>
            </a:r>
            <a:r>
              <a:rPr lang="en-US" b="0" dirty="0" smtClean="0"/>
              <a:t>– Determine ideal customers in the segment and interview them about their needs and frustrations.  Be sure not to be leading – ask open ended questions </a:t>
            </a:r>
          </a:p>
          <a:p>
            <a:pPr marL="285750" indent="-285750">
              <a:spcBef>
                <a:spcPts val="600"/>
              </a:spcBef>
              <a:spcAft>
                <a:spcPts val="600"/>
              </a:spcAft>
              <a:buFont typeface="Arial" panose="020B0604020202020204" pitchFamily="34" charset="0"/>
              <a:buChar char="•"/>
            </a:pPr>
            <a:r>
              <a:rPr lang="en-US" dirty="0" smtClean="0"/>
              <a:t>Watch your competitors </a:t>
            </a:r>
            <a:r>
              <a:rPr lang="en-US" b="0" dirty="0" smtClean="0"/>
              <a:t>– Look at both top companies and newly hyped companies in the industry and assess their strengths and weaknesses.  Ask some passionate customers about ways that they wish the offerings served them better.</a:t>
            </a:r>
          </a:p>
          <a:p>
            <a:pPr marL="285750" indent="-285750">
              <a:spcBef>
                <a:spcPts val="600"/>
              </a:spcBef>
              <a:spcAft>
                <a:spcPts val="600"/>
              </a:spcAft>
              <a:buFont typeface="Arial" panose="020B0604020202020204" pitchFamily="34" charset="0"/>
              <a:buChar char="•"/>
            </a:pPr>
            <a:r>
              <a:rPr lang="en-US" dirty="0" smtClean="0"/>
              <a:t>Keep up with legislation </a:t>
            </a:r>
            <a:r>
              <a:rPr lang="en-US" b="0" dirty="0" smtClean="0"/>
              <a:t>– Check quickly if there are any new governmental regulations that may present any new needs</a:t>
            </a:r>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Tree>
    <p:extLst>
      <p:ext uri="{BB962C8B-B14F-4D97-AF65-F5344CB8AC3E}">
        <p14:creationId xmlns:p14="http://schemas.microsoft.com/office/powerpoint/2010/main" xmlns="" val="2836195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2cb.  Ways of finding opportunities: gaps</a:t>
            </a:r>
            <a:endParaRPr lang="en-US" dirty="0"/>
          </a:p>
        </p:txBody>
      </p:sp>
      <p:sp>
        <p:nvSpPr>
          <p:cNvPr id="3" name="Text Placeholder 2"/>
          <p:cNvSpPr>
            <a:spLocks noGrp="1"/>
          </p:cNvSpPr>
          <p:nvPr>
            <p:ph type="body" sz="quarter" idx="10"/>
          </p:nvPr>
        </p:nvSpPr>
        <p:spPr/>
        <p:txBody>
          <a:bodyPr/>
          <a:lstStyle/>
          <a:p>
            <a:r>
              <a:rPr lang="en-US" dirty="0"/>
              <a:t>Gaps:  </a:t>
            </a:r>
            <a:r>
              <a:rPr lang="en-US" b="0" dirty="0"/>
              <a:t>Gaps represent opportunities to appeal to a specific niche group of customers in a more specialized way.  These can be assessed by </a:t>
            </a:r>
            <a:r>
              <a:rPr lang="en-US" b="0" dirty="0" smtClean="0"/>
              <a:t>determining where </a:t>
            </a:r>
            <a:r>
              <a:rPr lang="en-US" b="0" dirty="0"/>
              <a:t>certain customers are underserved in the market by not having the skills or access to current offerings</a:t>
            </a:r>
            <a:r>
              <a:rPr lang="en-US" b="0" dirty="0" smtClean="0"/>
              <a:t>.</a:t>
            </a:r>
          </a:p>
          <a:p>
            <a:endParaRPr lang="en-US" b="0" dirty="0"/>
          </a:p>
          <a:p>
            <a:pPr>
              <a:spcBef>
                <a:spcPts val="600"/>
              </a:spcBef>
              <a:spcAft>
                <a:spcPts val="600"/>
              </a:spcAft>
            </a:pPr>
            <a:r>
              <a:rPr lang="en-US" b="0" dirty="0" smtClean="0"/>
              <a:t>Assessing market gaps:</a:t>
            </a:r>
            <a:endParaRPr lang="en-US" dirty="0"/>
          </a:p>
          <a:p>
            <a:pPr marL="342900" indent="-342900">
              <a:spcBef>
                <a:spcPts val="600"/>
              </a:spcBef>
              <a:spcAft>
                <a:spcPts val="600"/>
              </a:spcAft>
              <a:buFont typeface="+mj-lt"/>
              <a:buAutoNum type="arabicPeriod"/>
            </a:pPr>
            <a:r>
              <a:rPr lang="en-US" dirty="0" smtClean="0"/>
              <a:t>Choose a specific type of offering or industry category</a:t>
            </a:r>
          </a:p>
          <a:p>
            <a:pPr marL="342900" indent="-342900">
              <a:spcBef>
                <a:spcPts val="600"/>
              </a:spcBef>
              <a:spcAft>
                <a:spcPts val="600"/>
              </a:spcAft>
              <a:buFont typeface="+mj-lt"/>
              <a:buAutoNum type="arabicPeriod"/>
            </a:pPr>
            <a:r>
              <a:rPr lang="en-US" dirty="0" smtClean="0"/>
              <a:t>Determine current customers</a:t>
            </a:r>
            <a:endParaRPr lang="en-US" b="0" dirty="0"/>
          </a:p>
          <a:p>
            <a:pPr marL="342900" indent="-342900">
              <a:spcBef>
                <a:spcPts val="600"/>
              </a:spcBef>
              <a:spcAft>
                <a:spcPts val="600"/>
              </a:spcAft>
              <a:buFont typeface="+mj-lt"/>
              <a:buAutoNum type="arabicPeriod"/>
            </a:pPr>
            <a:r>
              <a:rPr lang="en-US" dirty="0" smtClean="0"/>
              <a:t>Assess barriers to being a customer </a:t>
            </a:r>
            <a:r>
              <a:rPr lang="en-US" b="0" dirty="0"/>
              <a:t>– </a:t>
            </a:r>
            <a:r>
              <a:rPr lang="en-US" b="0" dirty="0" smtClean="0"/>
              <a:t>Determine if there are certain skills</a:t>
            </a:r>
            <a:r>
              <a:rPr lang="en-US" b="0" dirty="0"/>
              <a:t>, access, awareness, </a:t>
            </a:r>
            <a:r>
              <a:rPr lang="en-US" b="0" dirty="0" err="1" smtClean="0"/>
              <a:t>etc</a:t>
            </a:r>
            <a:r>
              <a:rPr lang="en-US" b="0" dirty="0" smtClean="0"/>
              <a:t> that makes the offering accessible to these customers, but permits it from being desirable or accessible to others </a:t>
            </a:r>
            <a:endParaRPr lang="en-US" b="0" dirty="0"/>
          </a:p>
          <a:p>
            <a:pPr marL="342900" indent="-342900">
              <a:spcBef>
                <a:spcPts val="600"/>
              </a:spcBef>
              <a:spcAft>
                <a:spcPts val="600"/>
              </a:spcAft>
              <a:buFont typeface="+mj-lt"/>
              <a:buAutoNum type="arabicPeriod"/>
            </a:pPr>
            <a:r>
              <a:rPr lang="en-US" dirty="0" smtClean="0"/>
              <a:t>Determine what other customers would adopt </a:t>
            </a:r>
            <a:r>
              <a:rPr lang="en-US" b="0" dirty="0" smtClean="0"/>
              <a:t>– If offerings were easier to use, more accessible, or otherwise barriers lowered, what customers might you want to target.  Examples might include </a:t>
            </a:r>
          </a:p>
          <a:p>
            <a:pPr marL="800100" lvl="1" indent="-342900">
              <a:spcBef>
                <a:spcPts val="0"/>
              </a:spcBef>
              <a:buFont typeface="+mj-lt"/>
              <a:buAutoNum type="arabicPeriod"/>
            </a:pPr>
            <a:r>
              <a:rPr lang="en-US" b="0" dirty="0" smtClean="0"/>
              <a:t>the elderly, </a:t>
            </a:r>
          </a:p>
          <a:p>
            <a:pPr marL="800100" lvl="1" indent="-342900">
              <a:spcBef>
                <a:spcPts val="0"/>
              </a:spcBef>
              <a:buFont typeface="+mj-lt"/>
              <a:buAutoNum type="arabicPeriod"/>
            </a:pPr>
            <a:r>
              <a:rPr lang="en-US" b="0" dirty="0" smtClean="0"/>
              <a:t>third world countries, </a:t>
            </a:r>
          </a:p>
          <a:p>
            <a:pPr marL="800100" lvl="1" indent="-342900">
              <a:spcBef>
                <a:spcPts val="0"/>
              </a:spcBef>
              <a:buFont typeface="+mj-lt"/>
              <a:buAutoNum type="arabicPeriod"/>
            </a:pPr>
            <a:r>
              <a:rPr lang="en-US" b="0" dirty="0" smtClean="0"/>
              <a:t>less technologically advanced people, </a:t>
            </a:r>
          </a:p>
          <a:p>
            <a:pPr marL="800100" lvl="1" indent="-342900">
              <a:spcBef>
                <a:spcPts val="0"/>
              </a:spcBef>
              <a:buFont typeface="+mj-lt"/>
              <a:buAutoNum type="arabicPeriod"/>
            </a:pPr>
            <a:r>
              <a:rPr lang="en-US" b="0" dirty="0" err="1" smtClean="0"/>
              <a:t>etc</a:t>
            </a:r>
            <a:endParaRPr lang="en-US" b="0" dirty="0"/>
          </a:p>
          <a:p>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Tree>
    <p:extLst>
      <p:ext uri="{BB962C8B-B14F-4D97-AF65-F5344CB8AC3E}">
        <p14:creationId xmlns:p14="http://schemas.microsoft.com/office/powerpoint/2010/main" xmlns="" val="1404112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2cc.  Ways of finding opportunities: trends</a:t>
            </a:r>
            <a:endParaRPr lang="en-US" dirty="0"/>
          </a:p>
        </p:txBody>
      </p:sp>
      <p:sp>
        <p:nvSpPr>
          <p:cNvPr id="3" name="Text Placeholder 2"/>
          <p:cNvSpPr>
            <a:spLocks noGrp="1"/>
          </p:cNvSpPr>
          <p:nvPr>
            <p:ph type="body" sz="quarter" idx="10"/>
          </p:nvPr>
        </p:nvSpPr>
        <p:spPr/>
        <p:txBody>
          <a:bodyPr/>
          <a:lstStyle/>
          <a:p>
            <a:r>
              <a:rPr lang="en-US" dirty="0"/>
              <a:t>Trends:</a:t>
            </a:r>
            <a:r>
              <a:rPr lang="en-US" b="0" dirty="0"/>
              <a:t>  Trends are recent developments that enable new markets to emerge, such as trends towards things becoming mobile, crowdsourcing of ideas and content, mass customization, etc.  General business trends can be assessed for relevance in an industry, or specific trends in the industry can be looked up to determine how best to capitalize</a:t>
            </a:r>
            <a:r>
              <a:rPr lang="en-US" b="0" dirty="0" smtClean="0"/>
              <a:t>.</a:t>
            </a:r>
          </a:p>
          <a:p>
            <a:endParaRPr lang="en-US" b="0" dirty="0"/>
          </a:p>
          <a:p>
            <a:pPr marL="285750" indent="-285750">
              <a:buFont typeface="Arial" panose="020B0604020202020204" pitchFamily="34" charset="0"/>
              <a:buChar char="•"/>
            </a:pPr>
            <a:r>
              <a:rPr lang="en-US" b="0" dirty="0" smtClean="0"/>
              <a:t>Refer to the “trends” pages earlier in this deck</a:t>
            </a:r>
          </a:p>
          <a:p>
            <a:pPr marL="285750" indent="-285750">
              <a:buFont typeface="Arial" panose="020B0604020202020204" pitchFamily="34" charset="0"/>
              <a:buChar char="•"/>
            </a:pPr>
            <a:r>
              <a:rPr lang="en-US" b="0" dirty="0" smtClean="0"/>
              <a:t>Lookup trends specific to the industry in which you are interested</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Tree>
    <p:extLst>
      <p:ext uri="{BB962C8B-B14F-4D97-AF65-F5344CB8AC3E}">
        <p14:creationId xmlns:p14="http://schemas.microsoft.com/office/powerpoint/2010/main" xmlns="" val="4252784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Turning needs, gaps, and trends into ideas</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8" name="Text Placeholder 2"/>
          <p:cNvSpPr>
            <a:spLocks noGrp="1"/>
          </p:cNvSpPr>
          <p:nvPr>
            <p:ph type="body" sz="quarter" idx="10"/>
          </p:nvPr>
        </p:nvSpPr>
        <p:spPr>
          <a:xfrm>
            <a:off x="2596551" y="1297990"/>
            <a:ext cx="2030886" cy="4617720"/>
          </a:xfrm>
        </p:spPr>
        <p:txBody>
          <a:bodyPr/>
          <a:lstStyle/>
          <a:p>
            <a:pPr algn="ctr"/>
            <a:r>
              <a:rPr lang="en-US" u="sng" dirty="0" smtClean="0"/>
              <a:t>Interesting Trends</a:t>
            </a:r>
          </a:p>
          <a:p>
            <a:pPr algn="ctr"/>
            <a:endParaRPr lang="en-US" b="0" u="sng" dirty="0"/>
          </a:p>
          <a:p>
            <a:pPr algn="ctr"/>
            <a:r>
              <a:rPr lang="en-US" b="0" dirty="0" smtClean="0"/>
              <a:t>Assess what trends interest you</a:t>
            </a:r>
          </a:p>
          <a:p>
            <a:pPr marL="285750" indent="-285750" algn="ctr">
              <a:buFont typeface="Arial" panose="020B0604020202020204" pitchFamily="34" charset="0"/>
              <a:buChar char="•"/>
            </a:pPr>
            <a:r>
              <a:rPr lang="en-US" b="0" dirty="0"/>
              <a:t>M</a:t>
            </a:r>
            <a:r>
              <a:rPr lang="en-US" b="0" dirty="0" smtClean="0"/>
              <a:t>ore generally </a:t>
            </a:r>
          </a:p>
          <a:p>
            <a:pPr marL="285750" indent="-285750" algn="ctr">
              <a:buFont typeface="Arial" panose="020B0604020202020204" pitchFamily="34" charset="0"/>
              <a:buChar char="•"/>
            </a:pPr>
            <a:r>
              <a:rPr lang="en-US" b="0" dirty="0" smtClean="0"/>
              <a:t>Industry specific</a:t>
            </a: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smtClean="0"/>
          </a:p>
          <a:p>
            <a:pPr algn="ctr"/>
            <a:endParaRPr lang="en-US" b="0" dirty="0"/>
          </a:p>
          <a:p>
            <a:pPr algn="ctr"/>
            <a:endParaRPr lang="en-US" b="0" dirty="0" smtClean="0"/>
          </a:p>
          <a:p>
            <a:pPr algn="ctr"/>
            <a:endParaRPr lang="en-US" b="0" dirty="0"/>
          </a:p>
        </p:txBody>
      </p:sp>
      <p:sp>
        <p:nvSpPr>
          <p:cNvPr id="9" name="Text Placeholder 2"/>
          <p:cNvSpPr txBox="1">
            <a:spLocks/>
          </p:cNvSpPr>
          <p:nvPr/>
        </p:nvSpPr>
        <p:spPr>
          <a:xfrm>
            <a:off x="611790" y="1301728"/>
            <a:ext cx="2044804"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Interest Areas</a:t>
            </a:r>
          </a:p>
          <a:p>
            <a:pPr algn="ctr"/>
            <a:endParaRPr lang="en-US" b="0" u="sng" dirty="0"/>
          </a:p>
          <a:p>
            <a:pPr algn="ctr"/>
            <a:r>
              <a:rPr lang="en-US" b="0" dirty="0" smtClean="0"/>
              <a:t>Choose your areas   of interest:</a:t>
            </a:r>
          </a:p>
          <a:p>
            <a:pPr marL="285750" indent="-285750" algn="ctr">
              <a:buFont typeface="Arial" panose="020B0604020202020204" pitchFamily="34" charset="0"/>
              <a:buChar char="•"/>
            </a:pPr>
            <a:r>
              <a:rPr lang="en-US" b="0" dirty="0" smtClean="0"/>
              <a:t>Industries</a:t>
            </a:r>
          </a:p>
          <a:p>
            <a:pPr marL="285750" indent="-285750" algn="ctr">
              <a:buFont typeface="Arial" panose="020B0604020202020204" pitchFamily="34" charset="0"/>
              <a:buChar char="•"/>
            </a:pPr>
            <a:r>
              <a:rPr lang="en-US" b="0" dirty="0" smtClean="0"/>
              <a:t>Type of business</a:t>
            </a:r>
          </a:p>
          <a:p>
            <a:pPr algn="ctr"/>
            <a:endParaRPr lang="en-US" b="0" dirty="0"/>
          </a:p>
          <a:p>
            <a:pPr algn="ctr"/>
            <a:endParaRPr lang="en-US" b="0" dirty="0" smtClean="0"/>
          </a:p>
          <a:p>
            <a:pPr algn="ctr"/>
            <a:endParaRPr lang="en-US" b="0" dirty="0"/>
          </a:p>
        </p:txBody>
      </p:sp>
      <p:sp>
        <p:nvSpPr>
          <p:cNvPr id="10" name="Text Placeholder 2"/>
          <p:cNvSpPr txBox="1">
            <a:spLocks/>
          </p:cNvSpPr>
          <p:nvPr/>
        </p:nvSpPr>
        <p:spPr>
          <a:xfrm>
            <a:off x="4701399" y="1301728"/>
            <a:ext cx="2363635"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Need, Gap, or Trend</a:t>
            </a:r>
          </a:p>
          <a:p>
            <a:pPr algn="ctr"/>
            <a:endParaRPr lang="en-US" b="0" u="sng" dirty="0"/>
          </a:p>
          <a:p>
            <a:pPr algn="ctr"/>
            <a:r>
              <a:rPr lang="en-US" b="0" dirty="0" smtClean="0"/>
              <a:t>Look for needs, gaps,  and trends in this area:</a:t>
            </a:r>
          </a:p>
          <a:p>
            <a:pPr marL="285750" indent="-285750" algn="ctr">
              <a:buFont typeface="Arial" panose="020B0604020202020204" pitchFamily="34" charset="0"/>
              <a:buChar char="•"/>
            </a:pPr>
            <a:r>
              <a:rPr lang="en-US" b="0" dirty="0" smtClean="0"/>
              <a:t>Needs: interview customers, assess strengths and weaknesses of top industry players</a:t>
            </a:r>
          </a:p>
          <a:p>
            <a:pPr marL="285750" indent="-285750" algn="ctr">
              <a:buFont typeface="Arial" panose="020B0604020202020204" pitchFamily="34" charset="0"/>
              <a:buChar char="•"/>
            </a:pPr>
            <a:r>
              <a:rPr lang="en-US" b="0" dirty="0" smtClean="0"/>
              <a:t>Gaps: determine new potential customers or barriers to becoming a customer and how to reduce those barriers</a:t>
            </a:r>
          </a:p>
          <a:p>
            <a:pPr marL="285750" indent="-285750" algn="ctr">
              <a:buFont typeface="Arial" panose="020B0604020202020204" pitchFamily="34" charset="0"/>
              <a:buChar char="•"/>
            </a:pPr>
            <a:r>
              <a:rPr lang="en-US" b="0" dirty="0" smtClean="0"/>
              <a:t>Trends:  assess additional trends</a:t>
            </a:r>
          </a:p>
        </p:txBody>
      </p:sp>
      <p:sp>
        <p:nvSpPr>
          <p:cNvPr id="11" name="Text Placeholder 2"/>
          <p:cNvSpPr txBox="1">
            <a:spLocks/>
          </p:cNvSpPr>
          <p:nvPr/>
        </p:nvSpPr>
        <p:spPr>
          <a:xfrm>
            <a:off x="7138996" y="1297990"/>
            <a:ext cx="2297443"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Idea</a:t>
            </a:r>
          </a:p>
          <a:p>
            <a:pPr algn="ctr"/>
            <a:endParaRPr lang="en-US" b="0" u="sng" dirty="0"/>
          </a:p>
          <a:p>
            <a:pPr algn="ctr"/>
            <a:r>
              <a:rPr lang="en-US" b="0" dirty="0" smtClean="0"/>
              <a:t>Develop a preliminary idea of how to solve the need, fill the gap, or take advantage of the trend</a:t>
            </a:r>
          </a:p>
          <a:p>
            <a:pPr algn="ctr"/>
            <a:endParaRPr lang="en-US" b="0" dirty="0" smtClean="0"/>
          </a:p>
          <a:p>
            <a:pPr algn="ctr"/>
            <a:endParaRPr lang="en-US" b="0" dirty="0"/>
          </a:p>
        </p:txBody>
      </p:sp>
      <p:sp>
        <p:nvSpPr>
          <p:cNvPr id="12" name="Right Arrow 11"/>
          <p:cNvSpPr/>
          <p:nvPr/>
        </p:nvSpPr>
        <p:spPr>
          <a:xfrm>
            <a:off x="2406770"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3" name="Right Arrow 12"/>
          <p:cNvSpPr/>
          <p:nvPr/>
        </p:nvSpPr>
        <p:spPr>
          <a:xfrm>
            <a:off x="4627437"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4" name="Right Arrow 13"/>
          <p:cNvSpPr/>
          <p:nvPr/>
        </p:nvSpPr>
        <p:spPr>
          <a:xfrm>
            <a:off x="6940122"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3" name="Rounded Rectangle 2"/>
          <p:cNvSpPr/>
          <p:nvPr/>
        </p:nvSpPr>
        <p:spPr>
          <a:xfrm>
            <a:off x="2208363" y="5581291"/>
            <a:ext cx="5774413" cy="974784"/>
          </a:xfrm>
          <a:prstGeom prst="roundRect">
            <a:avLst/>
          </a:prstGeom>
          <a:solidFill>
            <a:srgbClr val="75BA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600" dirty="0" smtClean="0">
                <a:solidFill>
                  <a:schemeClr val="tx1"/>
                </a:solidFill>
                <a:latin typeface="Arial" pitchFamily="34" charset="0"/>
                <a:cs typeface="Arial" pitchFamily="34" charset="0"/>
              </a:rPr>
              <a:t>Note:  Examples on the following pages show OUTPUT </a:t>
            </a:r>
          </a:p>
          <a:p>
            <a:pPr algn="ctr"/>
            <a:r>
              <a:rPr lang="en-US" sz="1600" dirty="0" smtClean="0">
                <a:solidFill>
                  <a:schemeClr val="tx1"/>
                </a:solidFill>
                <a:latin typeface="Arial" pitchFamily="34" charset="0"/>
                <a:cs typeface="Arial" pitchFamily="34" charset="0"/>
              </a:rPr>
              <a:t>business / final chosen idea of the creative process </a:t>
            </a:r>
          </a:p>
          <a:p>
            <a:pPr algn="ctr"/>
            <a:r>
              <a:rPr lang="en-US" sz="1200" dirty="0" smtClean="0">
                <a:solidFill>
                  <a:schemeClr val="tx1"/>
                </a:solidFill>
                <a:latin typeface="Arial" pitchFamily="34" charset="0"/>
                <a:cs typeface="Arial" pitchFamily="34" charset="0"/>
              </a:rPr>
              <a:t>(versus the full suite of 20-30 ideas an individual might come up with – </a:t>
            </a:r>
          </a:p>
          <a:p>
            <a:pPr algn="ctr"/>
            <a:r>
              <a:rPr lang="en-US" sz="1200" dirty="0" smtClean="0">
                <a:solidFill>
                  <a:schemeClr val="tx1"/>
                </a:solidFill>
                <a:latin typeface="Arial" pitchFamily="34" charset="0"/>
                <a:cs typeface="Arial" pitchFamily="34" charset="0"/>
              </a:rPr>
              <a:t>a template of what this might look like will be provided later)</a:t>
            </a:r>
          </a:p>
        </p:txBody>
      </p:sp>
    </p:spTree>
    <p:extLst>
      <p:ext uri="{BB962C8B-B14F-4D97-AF65-F5344CB8AC3E}">
        <p14:creationId xmlns:p14="http://schemas.microsoft.com/office/powerpoint/2010/main" xmlns="" val="690670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71636" y="1725282"/>
            <a:ext cx="9086432" cy="2613804"/>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2e.  Examples of ideation output</a:t>
            </a:r>
            <a:endParaRPr lang="en-US" dirty="0"/>
          </a:p>
        </p:txBody>
      </p:sp>
      <p:sp>
        <p:nvSpPr>
          <p:cNvPr id="3" name="Text Placeholder 2"/>
          <p:cNvSpPr>
            <a:spLocks noGrp="1"/>
          </p:cNvSpPr>
          <p:nvPr>
            <p:ph type="body" sz="quarter" idx="10"/>
          </p:nvPr>
        </p:nvSpPr>
        <p:spPr>
          <a:xfrm>
            <a:off x="2582633" y="1297990"/>
            <a:ext cx="2044804" cy="4617720"/>
          </a:xfrm>
        </p:spPr>
        <p:txBody>
          <a:bodyPr/>
          <a:lstStyle/>
          <a:p>
            <a:pPr algn="ctr"/>
            <a:r>
              <a:rPr lang="en-US" u="sng" dirty="0" smtClean="0"/>
              <a:t>Interesting Trends</a:t>
            </a:r>
          </a:p>
          <a:p>
            <a:pPr algn="ctr"/>
            <a:endParaRPr lang="en-US" b="0" u="sng" dirty="0"/>
          </a:p>
          <a:p>
            <a:pPr algn="ctr"/>
            <a:r>
              <a:rPr lang="en-US" b="0" dirty="0" smtClean="0"/>
              <a:t>3D printing</a:t>
            </a:r>
          </a:p>
          <a:p>
            <a:pPr algn="ctr"/>
            <a:endParaRPr lang="en-US" b="0" dirty="0"/>
          </a:p>
          <a:p>
            <a:pPr algn="ctr"/>
            <a:endParaRPr lang="en-US" b="0" dirty="0" smtClean="0"/>
          </a:p>
          <a:p>
            <a:pPr algn="ctr"/>
            <a:endParaRPr lang="en-US" sz="2000" b="0" dirty="0"/>
          </a:p>
          <a:p>
            <a:pPr algn="ctr"/>
            <a:r>
              <a:rPr lang="en-US" b="0" dirty="0" smtClean="0"/>
              <a:t>Online / cloud computing, mobility in working in teams</a:t>
            </a:r>
          </a:p>
          <a:p>
            <a:pPr algn="ctr"/>
            <a:endParaRPr lang="en-US" b="0" dirty="0"/>
          </a:p>
          <a:p>
            <a:pPr algn="ctr"/>
            <a:endParaRPr lang="en-US" b="0" dirty="0" smtClean="0"/>
          </a:p>
          <a:p>
            <a:pPr algn="ctr"/>
            <a:r>
              <a:rPr lang="en-US" b="0" dirty="0"/>
              <a:t>3D printing</a:t>
            </a:r>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smtClean="0"/>
          </a:p>
          <a:p>
            <a:pPr algn="ctr"/>
            <a:endParaRPr lang="en-US" b="0" dirty="0"/>
          </a:p>
          <a:p>
            <a:pPr algn="ctr"/>
            <a:endParaRPr lang="en-US" b="0" dirty="0" smtClean="0"/>
          </a:p>
          <a:p>
            <a:pPr algn="ctr"/>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7" name="Text Placeholder 2"/>
          <p:cNvSpPr txBox="1">
            <a:spLocks/>
          </p:cNvSpPr>
          <p:nvPr/>
        </p:nvSpPr>
        <p:spPr>
          <a:xfrm>
            <a:off x="611790" y="1301728"/>
            <a:ext cx="2044804"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Interest Areas</a:t>
            </a:r>
          </a:p>
          <a:p>
            <a:pPr algn="ctr"/>
            <a:endParaRPr lang="en-US" b="0" u="sng" dirty="0"/>
          </a:p>
          <a:p>
            <a:pPr algn="ctr"/>
            <a:r>
              <a:rPr lang="en-US" b="0" dirty="0" smtClean="0"/>
              <a:t>Tech</a:t>
            </a:r>
          </a:p>
          <a:p>
            <a:pPr algn="ctr"/>
            <a:r>
              <a:rPr lang="en-US" b="0" dirty="0" smtClean="0"/>
              <a:t>Platforms / services</a:t>
            </a:r>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r>
              <a:rPr lang="en-US" b="0" dirty="0"/>
              <a:t>Education</a:t>
            </a:r>
          </a:p>
          <a:p>
            <a:pPr algn="ctr"/>
            <a:r>
              <a:rPr lang="en-US" b="0" dirty="0"/>
              <a:t>Product or Service</a:t>
            </a:r>
          </a:p>
          <a:p>
            <a:pPr algn="ctr"/>
            <a:endParaRPr lang="en-US" b="0" dirty="0" smtClean="0"/>
          </a:p>
          <a:p>
            <a:pPr algn="ctr"/>
            <a:endParaRPr lang="en-US" b="0" dirty="0"/>
          </a:p>
          <a:p>
            <a:pPr algn="ctr"/>
            <a:endParaRPr lang="en-US" b="0" dirty="0" smtClean="0"/>
          </a:p>
          <a:p>
            <a:pPr algn="ctr"/>
            <a:endParaRPr lang="en-US" b="0" dirty="0"/>
          </a:p>
        </p:txBody>
      </p:sp>
      <p:sp>
        <p:nvSpPr>
          <p:cNvPr id="8" name="Text Placeholder 2"/>
          <p:cNvSpPr txBox="1">
            <a:spLocks/>
          </p:cNvSpPr>
          <p:nvPr/>
        </p:nvSpPr>
        <p:spPr>
          <a:xfrm>
            <a:off x="4701399" y="1301728"/>
            <a:ext cx="2363635"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Need, Gap, or Trend</a:t>
            </a:r>
          </a:p>
          <a:p>
            <a:pPr algn="ctr"/>
            <a:endParaRPr lang="en-US" b="0" u="sng" dirty="0"/>
          </a:p>
          <a:p>
            <a:pPr algn="ctr"/>
            <a:r>
              <a:rPr lang="en-US" b="0" dirty="0" smtClean="0"/>
              <a:t>Gap – people who want to 3D print but don’t have the 3D CAD tech skills</a:t>
            </a:r>
          </a:p>
          <a:p>
            <a:pPr algn="ctr"/>
            <a:r>
              <a:rPr lang="en-US" b="0" dirty="0" smtClean="0"/>
              <a:t>Trend – crowdsourcing</a:t>
            </a:r>
          </a:p>
          <a:p>
            <a:pPr algn="ctr"/>
            <a:endParaRPr lang="en-US" sz="1000" b="0" dirty="0"/>
          </a:p>
          <a:p>
            <a:pPr algn="ctr"/>
            <a:r>
              <a:rPr lang="en-US" b="0" dirty="0" smtClean="0"/>
              <a:t>Need/Gap – need for multiple designers, engineers, </a:t>
            </a:r>
            <a:r>
              <a:rPr lang="en-US" b="0" dirty="0" err="1" smtClean="0"/>
              <a:t>etc</a:t>
            </a:r>
            <a:r>
              <a:rPr lang="en-US" b="0" dirty="0" smtClean="0"/>
              <a:t> input / edit for a project</a:t>
            </a:r>
          </a:p>
          <a:p>
            <a:pPr algn="ctr"/>
            <a:endParaRPr lang="en-US" b="0" dirty="0"/>
          </a:p>
          <a:p>
            <a:pPr algn="ctr"/>
            <a:r>
              <a:rPr lang="en-US" b="0" dirty="0"/>
              <a:t>Gap – many schools don’t know how to implement a maker space</a:t>
            </a:r>
          </a:p>
          <a:p>
            <a:pPr algn="ctr"/>
            <a:endParaRPr lang="en-US" b="0" dirty="0"/>
          </a:p>
          <a:p>
            <a:pPr algn="ctr"/>
            <a:r>
              <a:rPr lang="en-US" b="0" dirty="0"/>
              <a:t>Trend – hackathons</a:t>
            </a:r>
          </a:p>
          <a:p>
            <a:pPr algn="ctr"/>
            <a:r>
              <a:rPr lang="en-US" b="0" dirty="0"/>
              <a:t>Gap – not much hardware</a:t>
            </a:r>
          </a:p>
          <a:p>
            <a:pPr algn="ctr"/>
            <a:endParaRPr lang="en-US" b="0" dirty="0" smtClean="0"/>
          </a:p>
        </p:txBody>
      </p:sp>
      <p:sp>
        <p:nvSpPr>
          <p:cNvPr id="9" name="Text Placeholder 2"/>
          <p:cNvSpPr txBox="1">
            <a:spLocks/>
          </p:cNvSpPr>
          <p:nvPr/>
        </p:nvSpPr>
        <p:spPr>
          <a:xfrm>
            <a:off x="7138996" y="1297990"/>
            <a:ext cx="2297443"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Idea</a:t>
            </a:r>
          </a:p>
          <a:p>
            <a:pPr algn="ctr"/>
            <a:endParaRPr lang="en-US" b="0" u="sng" dirty="0"/>
          </a:p>
          <a:p>
            <a:pPr algn="ctr"/>
            <a:r>
              <a:rPr lang="en-US" b="0" dirty="0" err="1" smtClean="0"/>
              <a:t>GrabCAD</a:t>
            </a:r>
            <a:r>
              <a:rPr lang="en-US" b="0" dirty="0" smtClean="0"/>
              <a:t> – free online marketplace to upload / download  CAD files</a:t>
            </a:r>
          </a:p>
          <a:p>
            <a:pPr algn="ctr"/>
            <a:endParaRPr lang="en-US" b="0" dirty="0"/>
          </a:p>
          <a:p>
            <a:pPr algn="ctr"/>
            <a:endParaRPr lang="en-US" sz="1100" b="0" dirty="0" smtClean="0"/>
          </a:p>
          <a:p>
            <a:pPr algn="ctr"/>
            <a:r>
              <a:rPr lang="en-US" b="0" dirty="0" smtClean="0"/>
              <a:t>Online </a:t>
            </a:r>
            <a:r>
              <a:rPr lang="en-US" b="0" dirty="0"/>
              <a:t>shared </a:t>
            </a:r>
            <a:r>
              <a:rPr lang="en-US" b="0" dirty="0" smtClean="0"/>
              <a:t>editing of designs, engineering files – “google docs” for engineers / designers</a:t>
            </a:r>
          </a:p>
          <a:p>
            <a:pPr algn="ctr"/>
            <a:endParaRPr lang="en-US" b="0" dirty="0"/>
          </a:p>
          <a:p>
            <a:pPr algn="ctr"/>
            <a:r>
              <a:rPr lang="en-US" b="0" dirty="0"/>
              <a:t>“Maker Space in a Box” specifically for schools</a:t>
            </a:r>
          </a:p>
          <a:p>
            <a:pPr algn="ctr"/>
            <a:endParaRPr lang="en-US" b="0" dirty="0"/>
          </a:p>
          <a:p>
            <a:pPr algn="ctr"/>
            <a:endParaRPr lang="en-US" b="0" dirty="0"/>
          </a:p>
          <a:p>
            <a:pPr algn="ctr"/>
            <a:r>
              <a:rPr lang="en-US" b="0" dirty="0"/>
              <a:t>“</a:t>
            </a:r>
            <a:r>
              <a:rPr lang="en-US" b="0" dirty="0" err="1"/>
              <a:t>Makeathons</a:t>
            </a:r>
            <a:r>
              <a:rPr lang="en-US" b="0" dirty="0"/>
              <a:t>” toolkit</a:t>
            </a:r>
          </a:p>
          <a:p>
            <a:pPr algn="ctr"/>
            <a:endParaRPr lang="en-US" b="0" dirty="0"/>
          </a:p>
          <a:p>
            <a:pPr algn="ctr"/>
            <a:endParaRPr lang="en-US" b="0" dirty="0" smtClean="0"/>
          </a:p>
          <a:p>
            <a:pPr algn="ctr"/>
            <a:endParaRPr lang="en-US" b="0" dirty="0" smtClean="0"/>
          </a:p>
          <a:p>
            <a:pPr algn="ctr"/>
            <a:endParaRPr lang="en-US" b="0" dirty="0"/>
          </a:p>
        </p:txBody>
      </p:sp>
      <p:pic>
        <p:nvPicPr>
          <p:cNvPr id="39938" name="Picture 2" descr="https://d2t1xqejof9utc.cloudfront.net/screenshots/pics/8c74f009d61f6734efaa5024d2ee9b64/medium.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3897" t="43304" r="13303" b="43565"/>
          <a:stretch/>
        </p:blipFill>
        <p:spPr bwMode="auto">
          <a:xfrm>
            <a:off x="7684296" y="2614138"/>
            <a:ext cx="1244042" cy="224389"/>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ight Arrow 13"/>
          <p:cNvSpPr/>
          <p:nvPr/>
        </p:nvSpPr>
        <p:spPr>
          <a:xfrm>
            <a:off x="2406770"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5" name="Right Arrow 14"/>
          <p:cNvSpPr/>
          <p:nvPr/>
        </p:nvSpPr>
        <p:spPr>
          <a:xfrm>
            <a:off x="4627437"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6" name="Right Arrow 15"/>
          <p:cNvSpPr/>
          <p:nvPr/>
        </p:nvSpPr>
        <p:spPr>
          <a:xfrm>
            <a:off x="6940122"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pic>
        <p:nvPicPr>
          <p:cNvPr id="18" name="Picture 2" descr="https://encrypted-tbn0.gstatic.com/images?q=tbn:ANd9GcRTA6ibV7BsIKv-r3GrxdGHd3ECMxTgsLueqiqJV-ZHMKwdDMTc_h5eTY1u"/>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0959791">
            <a:off x="59336" y="992451"/>
            <a:ext cx="928351" cy="629103"/>
          </a:xfrm>
          <a:prstGeom prst="rect">
            <a:avLst/>
          </a:prstGeom>
          <a:noFill/>
        </p:spPr>
      </p:pic>
    </p:spTree>
    <p:extLst>
      <p:ext uri="{BB962C8B-B14F-4D97-AF65-F5344CB8AC3E}">
        <p14:creationId xmlns:p14="http://schemas.microsoft.com/office/powerpoint/2010/main" xmlns="" val="1007138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71636" y="1725282"/>
            <a:ext cx="9086432" cy="2205861"/>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2e.  Examples of ideation output</a:t>
            </a:r>
            <a:endParaRPr lang="en-US" dirty="0"/>
          </a:p>
        </p:txBody>
      </p:sp>
      <p:sp>
        <p:nvSpPr>
          <p:cNvPr id="3" name="Text Placeholder 2"/>
          <p:cNvSpPr>
            <a:spLocks noGrp="1"/>
          </p:cNvSpPr>
          <p:nvPr>
            <p:ph type="body" sz="quarter" idx="10"/>
          </p:nvPr>
        </p:nvSpPr>
        <p:spPr>
          <a:xfrm>
            <a:off x="2582633" y="1297990"/>
            <a:ext cx="2044804" cy="4617720"/>
          </a:xfrm>
        </p:spPr>
        <p:txBody>
          <a:bodyPr/>
          <a:lstStyle/>
          <a:p>
            <a:pPr algn="ctr"/>
            <a:r>
              <a:rPr lang="en-US" u="sng" dirty="0" smtClean="0"/>
              <a:t>Interesting Trends</a:t>
            </a:r>
          </a:p>
          <a:p>
            <a:pPr algn="ctr"/>
            <a:endParaRPr lang="en-US" b="0" u="sng" dirty="0"/>
          </a:p>
          <a:p>
            <a:pPr algn="ctr"/>
            <a:r>
              <a:rPr lang="en-US" b="0" dirty="0" smtClean="0"/>
              <a:t>Online/mobile allowing increasing automation of activity</a:t>
            </a:r>
          </a:p>
          <a:p>
            <a:pPr algn="ctr"/>
            <a:endParaRPr lang="en-US" b="0" dirty="0"/>
          </a:p>
          <a:p>
            <a:pPr algn="ctr"/>
            <a:r>
              <a:rPr lang="en-US" b="0" dirty="0" smtClean="0"/>
              <a:t>Mobility, technology</a:t>
            </a:r>
          </a:p>
          <a:p>
            <a:pPr algn="ctr"/>
            <a:endParaRPr lang="en-US" b="0" dirty="0"/>
          </a:p>
          <a:p>
            <a:pPr algn="ctr"/>
            <a:endParaRPr lang="en-US" sz="2200" b="0" dirty="0" smtClean="0"/>
          </a:p>
          <a:p>
            <a:pPr algn="ctr"/>
            <a:r>
              <a:rPr lang="en-US" b="0" dirty="0"/>
              <a:t>Online/mobile allowing increasing </a:t>
            </a:r>
            <a:r>
              <a:rPr lang="en-US" b="0" dirty="0" smtClean="0"/>
              <a:t>automation and convenience</a:t>
            </a:r>
          </a:p>
          <a:p>
            <a:pPr algn="ctr"/>
            <a:endParaRPr lang="en-US" b="0" dirty="0"/>
          </a:p>
          <a:p>
            <a:pPr algn="ctr"/>
            <a:r>
              <a:rPr lang="en-US" b="0" dirty="0" smtClean="0"/>
              <a:t>Food and water crises</a:t>
            </a: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smtClean="0"/>
          </a:p>
          <a:p>
            <a:pPr algn="ctr"/>
            <a:endParaRPr lang="en-US" b="0" dirty="0"/>
          </a:p>
          <a:p>
            <a:pPr algn="ctr"/>
            <a:endParaRPr lang="en-US" b="0" dirty="0" smtClean="0"/>
          </a:p>
          <a:p>
            <a:pPr algn="ctr"/>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7" name="Text Placeholder 2"/>
          <p:cNvSpPr txBox="1">
            <a:spLocks/>
          </p:cNvSpPr>
          <p:nvPr/>
        </p:nvSpPr>
        <p:spPr>
          <a:xfrm>
            <a:off x="611790" y="1301728"/>
            <a:ext cx="2044804"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Interest Areas</a:t>
            </a:r>
          </a:p>
          <a:p>
            <a:pPr algn="ctr"/>
            <a:endParaRPr lang="en-US" b="0" u="sng" dirty="0"/>
          </a:p>
          <a:p>
            <a:pPr algn="ctr"/>
            <a:r>
              <a:rPr lang="en-US" b="0" dirty="0" smtClean="0"/>
              <a:t>Healthcare</a:t>
            </a:r>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r>
              <a:rPr lang="en-US" b="0" dirty="0" smtClean="0"/>
              <a:t>Food and beverage</a:t>
            </a:r>
          </a:p>
        </p:txBody>
      </p:sp>
      <p:sp>
        <p:nvSpPr>
          <p:cNvPr id="8" name="Text Placeholder 2"/>
          <p:cNvSpPr txBox="1">
            <a:spLocks/>
          </p:cNvSpPr>
          <p:nvPr/>
        </p:nvSpPr>
        <p:spPr>
          <a:xfrm>
            <a:off x="4701399" y="1301728"/>
            <a:ext cx="2363635"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Need, Gap, or Trend</a:t>
            </a:r>
          </a:p>
          <a:p>
            <a:pPr algn="ctr"/>
            <a:endParaRPr lang="en-US" b="0" u="sng" dirty="0"/>
          </a:p>
          <a:p>
            <a:pPr algn="ctr"/>
            <a:r>
              <a:rPr lang="en-US" b="0" dirty="0" smtClean="0"/>
              <a:t>Need: search for doctors and schedule appointments online</a:t>
            </a:r>
          </a:p>
          <a:p>
            <a:pPr algn="ctr"/>
            <a:endParaRPr lang="en-US" b="0" dirty="0"/>
          </a:p>
          <a:p>
            <a:pPr algn="ctr"/>
            <a:r>
              <a:rPr lang="en-US" b="0" dirty="0" smtClean="0"/>
              <a:t>Gap: rural third world countries have limited access to medical help</a:t>
            </a:r>
          </a:p>
          <a:p>
            <a:pPr algn="ctr"/>
            <a:endParaRPr lang="en-US" sz="1200" b="0" dirty="0"/>
          </a:p>
          <a:p>
            <a:pPr algn="ctr"/>
            <a:r>
              <a:rPr lang="en-US" b="0" dirty="0" smtClean="0"/>
              <a:t>Need: more convenient means of getting groceries</a:t>
            </a:r>
          </a:p>
          <a:p>
            <a:pPr algn="ctr"/>
            <a:endParaRPr lang="en-US" b="0" dirty="0"/>
          </a:p>
          <a:p>
            <a:pPr algn="ctr"/>
            <a:r>
              <a:rPr lang="en-US" b="0" dirty="0" smtClean="0"/>
              <a:t>Need: safe drinking water in third world countries</a:t>
            </a:r>
          </a:p>
          <a:p>
            <a:pPr algn="ctr"/>
            <a:endParaRPr lang="en-US" b="0" dirty="0"/>
          </a:p>
        </p:txBody>
      </p:sp>
      <p:sp>
        <p:nvSpPr>
          <p:cNvPr id="9" name="Text Placeholder 2"/>
          <p:cNvSpPr txBox="1">
            <a:spLocks/>
          </p:cNvSpPr>
          <p:nvPr/>
        </p:nvSpPr>
        <p:spPr>
          <a:xfrm>
            <a:off x="7138996" y="1297990"/>
            <a:ext cx="2297443"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Idea</a:t>
            </a:r>
          </a:p>
          <a:p>
            <a:pPr algn="ctr"/>
            <a:endParaRPr lang="en-US" b="0" u="sng" dirty="0"/>
          </a:p>
          <a:p>
            <a:pPr algn="ctr"/>
            <a:r>
              <a:rPr lang="en-US" b="0" dirty="0" smtClean="0"/>
              <a:t>“Yelp” for doctors</a:t>
            </a:r>
          </a:p>
          <a:p>
            <a:pPr algn="ctr"/>
            <a:endParaRPr lang="en-US" b="0" dirty="0"/>
          </a:p>
          <a:p>
            <a:pPr algn="ctr"/>
            <a:endParaRPr lang="en-US" b="0" dirty="0" smtClean="0"/>
          </a:p>
          <a:p>
            <a:pPr algn="ctr"/>
            <a:endParaRPr lang="en-US" sz="1200" b="0" dirty="0"/>
          </a:p>
          <a:p>
            <a:pPr algn="ctr"/>
            <a:r>
              <a:rPr lang="en-US" b="0" dirty="0" smtClean="0"/>
              <a:t>Virtual diagnostics and treatment advice</a:t>
            </a:r>
          </a:p>
          <a:p>
            <a:pPr algn="ctr"/>
            <a:endParaRPr lang="en-US" b="0" dirty="0"/>
          </a:p>
          <a:p>
            <a:pPr algn="ctr"/>
            <a:endParaRPr lang="en-US" sz="800" b="0" dirty="0" smtClean="0"/>
          </a:p>
          <a:p>
            <a:pPr algn="ctr"/>
            <a:r>
              <a:rPr lang="en-US" b="0" dirty="0" smtClean="0"/>
              <a:t>Online grocery ordering and delivery</a:t>
            </a:r>
          </a:p>
          <a:p>
            <a:pPr algn="ctr"/>
            <a:endParaRPr lang="en-US" b="0" dirty="0"/>
          </a:p>
          <a:p>
            <a:pPr algn="ctr"/>
            <a:endParaRPr lang="en-US" b="0" dirty="0" smtClean="0"/>
          </a:p>
          <a:p>
            <a:pPr algn="ctr"/>
            <a:r>
              <a:rPr lang="en-US" b="0" dirty="0" smtClean="0"/>
              <a:t>Filtration water bottle</a:t>
            </a:r>
            <a:endParaRPr lang="en-US" b="0" dirty="0"/>
          </a:p>
        </p:txBody>
      </p:sp>
      <p:sp>
        <p:nvSpPr>
          <p:cNvPr id="11" name="Right Arrow 10"/>
          <p:cNvSpPr/>
          <p:nvPr/>
        </p:nvSpPr>
        <p:spPr>
          <a:xfrm>
            <a:off x="2406770"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2" name="Right Arrow 11"/>
          <p:cNvSpPr/>
          <p:nvPr/>
        </p:nvSpPr>
        <p:spPr>
          <a:xfrm>
            <a:off x="4627437"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3" name="Right Arrow 12"/>
          <p:cNvSpPr/>
          <p:nvPr/>
        </p:nvSpPr>
        <p:spPr>
          <a:xfrm>
            <a:off x="6940122"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pic>
        <p:nvPicPr>
          <p:cNvPr id="14" name="Picture 2" descr="https://encrypted-tbn0.gstatic.com/images?q=tbn:ANd9GcRTA6ibV7BsIKv-r3GrxdGHd3ECMxTgsLueqiqJV-ZHMKwdDMTc_h5eTY1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959791">
            <a:off x="59336" y="992451"/>
            <a:ext cx="928351" cy="629103"/>
          </a:xfrm>
          <a:prstGeom prst="rect">
            <a:avLst/>
          </a:prstGeom>
          <a:noFill/>
        </p:spPr>
      </p:pic>
      <p:pic>
        <p:nvPicPr>
          <p:cNvPr id="15" name="Picture 2" descr="http://blog.beenverified.com/wp-content/uploads/2012/01/zocdoc.png"/>
          <p:cNvPicPr>
            <a:picLocks noChangeAspect="1" noChangeArrowheads="1"/>
          </p:cNvPicPr>
          <p:nvPr/>
        </p:nvPicPr>
        <p:blipFill>
          <a:blip r:embed="rId5" cstate="print"/>
          <a:srcRect/>
          <a:stretch>
            <a:fillRect/>
          </a:stretch>
        </p:blipFill>
        <p:spPr bwMode="auto">
          <a:xfrm>
            <a:off x="7729525" y="2187690"/>
            <a:ext cx="1126919" cy="550254"/>
          </a:xfrm>
          <a:prstGeom prst="rect">
            <a:avLst/>
          </a:prstGeom>
          <a:noFill/>
        </p:spPr>
      </p:pic>
      <p:pic>
        <p:nvPicPr>
          <p:cNvPr id="16" name="Picture 6" descr="http://dribbble.s3.amazonaws.com/users/46960/screenshots/750825/dribbble-shirt.png"/>
          <p:cNvPicPr>
            <a:picLocks noChangeAspect="1" noChangeArrowheads="1"/>
          </p:cNvPicPr>
          <p:nvPr/>
        </p:nvPicPr>
        <p:blipFill>
          <a:blip r:embed="rId6" cstate="print"/>
          <a:srcRect/>
          <a:stretch>
            <a:fillRect/>
          </a:stretch>
        </p:blipFill>
        <p:spPr bwMode="auto">
          <a:xfrm>
            <a:off x="7996943" y="4406086"/>
            <a:ext cx="689856" cy="517392"/>
          </a:xfrm>
          <a:prstGeom prst="rect">
            <a:avLst/>
          </a:prstGeom>
          <a:noFill/>
        </p:spPr>
      </p:pic>
      <p:pic>
        <p:nvPicPr>
          <p:cNvPr id="48130" name="Picture 2" descr="The Virtual Doctor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939095" y="3463923"/>
            <a:ext cx="805551" cy="467220"/>
          </a:xfrm>
          <a:prstGeom prst="rect">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inhabitat.com/wp-content/uploads/lifesaver1.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902054" y="5379106"/>
            <a:ext cx="948304" cy="7363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38960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71636" y="1725283"/>
            <a:ext cx="9086432" cy="3856008"/>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2e.  Examples of ideation output</a:t>
            </a:r>
            <a:endParaRPr lang="en-US" dirty="0"/>
          </a:p>
        </p:txBody>
      </p:sp>
      <p:sp>
        <p:nvSpPr>
          <p:cNvPr id="3" name="Text Placeholder 2"/>
          <p:cNvSpPr>
            <a:spLocks noGrp="1"/>
          </p:cNvSpPr>
          <p:nvPr>
            <p:ph type="body" sz="quarter" idx="10"/>
          </p:nvPr>
        </p:nvSpPr>
        <p:spPr>
          <a:xfrm>
            <a:off x="2582633" y="1297990"/>
            <a:ext cx="2044804" cy="4617720"/>
          </a:xfrm>
        </p:spPr>
        <p:txBody>
          <a:bodyPr/>
          <a:lstStyle/>
          <a:p>
            <a:pPr algn="ctr"/>
            <a:r>
              <a:rPr lang="en-US" u="sng" dirty="0" smtClean="0"/>
              <a:t>Interesting Trends</a:t>
            </a:r>
          </a:p>
          <a:p>
            <a:pPr algn="ctr"/>
            <a:endParaRPr lang="en-US" b="0" u="sng" dirty="0"/>
          </a:p>
          <a:p>
            <a:pPr algn="ctr"/>
            <a:r>
              <a:rPr lang="en-US" b="0" dirty="0" smtClean="0"/>
              <a:t>Crowdsourcing ideas and content</a:t>
            </a:r>
          </a:p>
          <a:p>
            <a:pPr algn="ctr"/>
            <a:endParaRPr lang="en-US" b="0" dirty="0"/>
          </a:p>
          <a:p>
            <a:pPr algn="ctr"/>
            <a:endParaRPr lang="en-US" b="0" dirty="0" smtClean="0"/>
          </a:p>
          <a:p>
            <a:pPr algn="ctr"/>
            <a:endParaRPr lang="en-US" sz="1200" b="0" dirty="0"/>
          </a:p>
          <a:p>
            <a:pPr algn="ctr"/>
            <a:r>
              <a:rPr lang="en-US" b="0" dirty="0" smtClean="0"/>
              <a:t>Sharing of personal items (like through </a:t>
            </a:r>
            <a:r>
              <a:rPr lang="en-US" b="0" dirty="0" err="1" smtClean="0"/>
              <a:t>AirBnB</a:t>
            </a:r>
            <a:r>
              <a:rPr lang="en-US" b="0" dirty="0" smtClean="0"/>
              <a:t>)</a:t>
            </a:r>
          </a:p>
          <a:p>
            <a:pPr algn="ctr"/>
            <a:endParaRPr lang="en-US" b="0" dirty="0"/>
          </a:p>
          <a:p>
            <a:pPr algn="ctr"/>
            <a:endParaRPr lang="en-US" sz="1400" b="0" dirty="0" smtClean="0"/>
          </a:p>
          <a:p>
            <a:pPr algn="ctr"/>
            <a:r>
              <a:rPr lang="en-US" b="0" dirty="0" smtClean="0"/>
              <a:t>Mass customization</a:t>
            </a:r>
          </a:p>
          <a:p>
            <a:pPr algn="ctr"/>
            <a:endParaRPr lang="en-US" b="0" dirty="0"/>
          </a:p>
          <a:p>
            <a:pPr algn="ctr"/>
            <a:endParaRPr lang="en-US" b="0" dirty="0" smtClean="0"/>
          </a:p>
          <a:p>
            <a:pPr algn="ctr"/>
            <a:endParaRPr lang="en-US" sz="1200" b="0" dirty="0"/>
          </a:p>
          <a:p>
            <a:pPr algn="ctr"/>
            <a:r>
              <a:rPr lang="en-US" b="0" dirty="0"/>
              <a:t>Pollution-renewable energy</a:t>
            </a:r>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smtClean="0"/>
          </a:p>
          <a:p>
            <a:pPr algn="ctr"/>
            <a:endParaRPr lang="en-US" b="0" dirty="0"/>
          </a:p>
          <a:p>
            <a:pPr algn="ctr"/>
            <a:endParaRPr lang="en-US" b="0" dirty="0" smtClean="0"/>
          </a:p>
          <a:p>
            <a:pPr algn="ctr"/>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7" name="Text Placeholder 2"/>
          <p:cNvSpPr txBox="1">
            <a:spLocks/>
          </p:cNvSpPr>
          <p:nvPr/>
        </p:nvSpPr>
        <p:spPr>
          <a:xfrm>
            <a:off x="611790" y="1301728"/>
            <a:ext cx="2044804"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Interest Areas</a:t>
            </a:r>
          </a:p>
          <a:p>
            <a:pPr algn="ctr"/>
            <a:endParaRPr lang="en-US" b="0" u="sng" dirty="0"/>
          </a:p>
          <a:p>
            <a:pPr algn="ctr"/>
            <a:r>
              <a:rPr lang="en-US" b="0" dirty="0" smtClean="0"/>
              <a:t>Lifestyle – fashion, music, art, </a:t>
            </a:r>
            <a:r>
              <a:rPr lang="en-US" b="0" dirty="0" err="1" smtClean="0"/>
              <a:t>etc</a:t>
            </a:r>
            <a:endParaRPr lang="en-US" b="0" dirty="0" smtClean="0"/>
          </a:p>
          <a:p>
            <a:pPr algn="ctr"/>
            <a:r>
              <a:rPr lang="en-US" b="0" dirty="0" smtClean="0"/>
              <a:t>Service / platform</a:t>
            </a:r>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endParaRPr lang="en-US" b="0" dirty="0"/>
          </a:p>
          <a:p>
            <a:pPr algn="ctr"/>
            <a:endParaRPr lang="en-US" b="0" dirty="0" smtClean="0"/>
          </a:p>
          <a:p>
            <a:pPr algn="ctr"/>
            <a:r>
              <a:rPr lang="en-US" b="0" dirty="0"/>
              <a:t>Energy/Clean Energy</a:t>
            </a:r>
          </a:p>
          <a:p>
            <a:pPr algn="ctr"/>
            <a:endParaRPr lang="en-US" b="0" dirty="0" smtClean="0"/>
          </a:p>
        </p:txBody>
      </p:sp>
      <p:sp>
        <p:nvSpPr>
          <p:cNvPr id="8" name="Text Placeholder 2"/>
          <p:cNvSpPr txBox="1">
            <a:spLocks/>
          </p:cNvSpPr>
          <p:nvPr/>
        </p:nvSpPr>
        <p:spPr>
          <a:xfrm>
            <a:off x="4701399" y="1301728"/>
            <a:ext cx="2363635"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Need, Gap, or Trend</a:t>
            </a:r>
          </a:p>
          <a:p>
            <a:pPr algn="ctr"/>
            <a:endParaRPr lang="en-US" b="0" u="sng" dirty="0"/>
          </a:p>
          <a:p>
            <a:pPr algn="ctr"/>
            <a:r>
              <a:rPr lang="en-US" b="0" dirty="0" smtClean="0"/>
              <a:t>Gap: several startups want custom logo and web designs but cannot afford it</a:t>
            </a:r>
          </a:p>
          <a:p>
            <a:pPr algn="ctr"/>
            <a:endParaRPr lang="en-US" b="0" dirty="0" smtClean="0"/>
          </a:p>
          <a:p>
            <a:pPr algn="ctr"/>
            <a:r>
              <a:rPr lang="en-US" b="0" dirty="0" smtClean="0"/>
              <a:t>Gap: fashionista women wanting new style dresses for events but unable to afford them</a:t>
            </a:r>
          </a:p>
          <a:p>
            <a:pPr algn="ctr"/>
            <a:endParaRPr lang="en-US" b="0" dirty="0"/>
          </a:p>
          <a:p>
            <a:pPr algn="ctr"/>
            <a:r>
              <a:rPr lang="en-US" b="0" dirty="0" smtClean="0"/>
              <a:t>Need: shoes tailored to specific foot features</a:t>
            </a:r>
          </a:p>
          <a:p>
            <a:pPr algn="ctr"/>
            <a:endParaRPr lang="en-US" b="0" dirty="0"/>
          </a:p>
          <a:p>
            <a:pPr algn="ctr"/>
            <a:endParaRPr lang="en-US" b="0" dirty="0" smtClean="0"/>
          </a:p>
          <a:p>
            <a:pPr algn="ctr"/>
            <a:r>
              <a:rPr lang="en-US" b="0" dirty="0"/>
              <a:t>Need: pure form of fuel cell</a:t>
            </a:r>
          </a:p>
          <a:p>
            <a:pPr algn="ctr"/>
            <a:endParaRPr lang="en-US" b="0" dirty="0"/>
          </a:p>
        </p:txBody>
      </p:sp>
      <p:sp>
        <p:nvSpPr>
          <p:cNvPr id="9" name="Text Placeholder 2"/>
          <p:cNvSpPr txBox="1">
            <a:spLocks/>
          </p:cNvSpPr>
          <p:nvPr/>
        </p:nvSpPr>
        <p:spPr>
          <a:xfrm>
            <a:off x="7138996" y="1297990"/>
            <a:ext cx="2297443"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Idea</a:t>
            </a:r>
          </a:p>
          <a:p>
            <a:pPr algn="ctr"/>
            <a:endParaRPr lang="en-US" b="0" u="sng" dirty="0"/>
          </a:p>
          <a:p>
            <a:pPr algn="ctr"/>
            <a:r>
              <a:rPr lang="en-US" b="0" dirty="0" smtClean="0"/>
              <a:t>Allow many designers to compete by submitting designs to a brief</a:t>
            </a:r>
          </a:p>
          <a:p>
            <a:pPr algn="ctr"/>
            <a:endParaRPr lang="en-US" b="0" dirty="0"/>
          </a:p>
          <a:p>
            <a:pPr algn="ctr"/>
            <a:endParaRPr lang="en-US" b="0" dirty="0" smtClean="0"/>
          </a:p>
          <a:p>
            <a:pPr algn="ctr"/>
            <a:r>
              <a:rPr lang="en-US" b="0" dirty="0" smtClean="0"/>
              <a:t>Rent designer gowns</a:t>
            </a:r>
          </a:p>
          <a:p>
            <a:pPr algn="ctr"/>
            <a:endParaRPr lang="en-US" b="0" dirty="0"/>
          </a:p>
          <a:p>
            <a:pPr algn="ctr"/>
            <a:endParaRPr lang="en-US" b="0" dirty="0" smtClean="0"/>
          </a:p>
          <a:p>
            <a:pPr algn="ctr"/>
            <a:endParaRPr lang="en-US" sz="2000" b="0" dirty="0"/>
          </a:p>
          <a:p>
            <a:pPr algn="ctr"/>
            <a:r>
              <a:rPr lang="en-US" b="0" dirty="0" err="1" smtClean="0"/>
              <a:t>FitNFind</a:t>
            </a:r>
            <a:r>
              <a:rPr lang="en-US" b="0" dirty="0" smtClean="0"/>
              <a:t> – take photos of foot and upload to site to get shoes specific to needs</a:t>
            </a:r>
            <a:endParaRPr lang="en-US" b="0" dirty="0"/>
          </a:p>
          <a:p>
            <a:pPr algn="ctr"/>
            <a:endParaRPr lang="en-US" sz="800" b="0" dirty="0" smtClean="0"/>
          </a:p>
          <a:p>
            <a:pPr algn="ctr"/>
            <a:r>
              <a:rPr lang="en-US" b="0" dirty="0"/>
              <a:t>Develop </a:t>
            </a:r>
            <a:r>
              <a:rPr lang="en-US" b="0" dirty="0" err="1"/>
              <a:t>electrolyzers</a:t>
            </a:r>
            <a:r>
              <a:rPr lang="en-US" b="0" dirty="0"/>
              <a:t> for hydrogen generation</a:t>
            </a:r>
          </a:p>
          <a:p>
            <a:pPr algn="ctr"/>
            <a:endParaRPr lang="en-US" b="0" dirty="0"/>
          </a:p>
        </p:txBody>
      </p:sp>
      <p:sp>
        <p:nvSpPr>
          <p:cNvPr id="11" name="Right Arrow 10"/>
          <p:cNvSpPr/>
          <p:nvPr/>
        </p:nvSpPr>
        <p:spPr>
          <a:xfrm>
            <a:off x="2406770"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2" name="Right Arrow 11"/>
          <p:cNvSpPr/>
          <p:nvPr/>
        </p:nvSpPr>
        <p:spPr>
          <a:xfrm>
            <a:off x="4627437"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3" name="Right Arrow 12"/>
          <p:cNvSpPr/>
          <p:nvPr/>
        </p:nvSpPr>
        <p:spPr>
          <a:xfrm>
            <a:off x="6940122"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pic>
        <p:nvPicPr>
          <p:cNvPr id="14" name="Picture 2" descr="https://encrypted-tbn0.gstatic.com/images?q=tbn:ANd9GcRTA6ibV7BsIKv-r3GrxdGHd3ECMxTgsLueqiqJV-ZHMKwdDMTc_h5eTY1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959791">
            <a:off x="59336" y="992451"/>
            <a:ext cx="928351" cy="629103"/>
          </a:xfrm>
          <a:prstGeom prst="rect">
            <a:avLst/>
          </a:prstGeom>
          <a:noFill/>
        </p:spPr>
      </p:pic>
      <p:pic>
        <p:nvPicPr>
          <p:cNvPr id="51202" name="Picture 2" descr="http://blogs-images.forbes.com/edzitron/files/2012/09/99designs.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64270" y="2651400"/>
            <a:ext cx="1246893" cy="333336"/>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http://s3.amazonaws.com/kpcbweb/news_timeline/145/lg_RTR-01.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744853" y="3479755"/>
            <a:ext cx="3085725" cy="50032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9"/>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89946" y="6165212"/>
            <a:ext cx="2301784" cy="4640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169201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1636" y="1725283"/>
            <a:ext cx="9086432" cy="1259458"/>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2e.  Examples of ideation output</a:t>
            </a:r>
            <a:endParaRPr lang="en-US" dirty="0"/>
          </a:p>
        </p:txBody>
      </p:sp>
      <p:sp>
        <p:nvSpPr>
          <p:cNvPr id="3" name="Text Placeholder 2"/>
          <p:cNvSpPr>
            <a:spLocks noGrp="1"/>
          </p:cNvSpPr>
          <p:nvPr>
            <p:ph type="body" sz="quarter" idx="10"/>
          </p:nvPr>
        </p:nvSpPr>
        <p:spPr>
          <a:xfrm>
            <a:off x="2582633" y="1297990"/>
            <a:ext cx="2044804" cy="4617720"/>
          </a:xfrm>
        </p:spPr>
        <p:txBody>
          <a:bodyPr/>
          <a:lstStyle/>
          <a:p>
            <a:pPr algn="ctr"/>
            <a:r>
              <a:rPr lang="en-US" u="sng" dirty="0" smtClean="0"/>
              <a:t>Interesting Trends</a:t>
            </a:r>
          </a:p>
          <a:p>
            <a:pPr algn="ctr"/>
            <a:endParaRPr lang="en-US" b="0" u="sng" dirty="0"/>
          </a:p>
          <a:p>
            <a:pPr algn="ctr"/>
            <a:r>
              <a:rPr lang="en-US" b="0" dirty="0" smtClean="0"/>
              <a:t>Increasing city populations, high traffic</a:t>
            </a:r>
            <a:endParaRPr lang="en-US" b="0" dirty="0"/>
          </a:p>
          <a:p>
            <a:pPr algn="ctr"/>
            <a:endParaRPr lang="en-US" sz="2200" b="0" dirty="0" smtClean="0"/>
          </a:p>
          <a:p>
            <a:pPr algn="ctr"/>
            <a:r>
              <a:rPr lang="en-US" b="0" dirty="0" smtClean="0"/>
              <a:t>Customized housing options, increasing elderly population with desire for independence</a:t>
            </a:r>
            <a:endParaRPr lang="en-US" b="0" dirty="0"/>
          </a:p>
          <a:p>
            <a:pPr algn="ctr"/>
            <a:endParaRPr lang="en-US" sz="2200" b="0" dirty="0" smtClean="0"/>
          </a:p>
          <a:p>
            <a:pPr algn="ctr"/>
            <a:endParaRPr lang="en-US" b="0" dirty="0" smtClean="0"/>
          </a:p>
          <a:p>
            <a:pPr algn="ctr"/>
            <a:r>
              <a:rPr lang="en-US" b="0" dirty="0" smtClean="0"/>
              <a:t>Shared personal items / peer to peer</a:t>
            </a:r>
          </a:p>
          <a:p>
            <a:pPr algn="ctr"/>
            <a:endParaRPr lang="en-US" b="0" dirty="0"/>
          </a:p>
          <a:p>
            <a:pPr algn="ctr"/>
            <a:endParaRPr lang="en-US" b="0" dirty="0" smtClean="0"/>
          </a:p>
          <a:p>
            <a:pPr algn="ctr"/>
            <a:endParaRPr lang="en-US" b="0" dirty="0" smtClean="0"/>
          </a:p>
          <a:p>
            <a:pPr algn="ctr"/>
            <a:endParaRPr lang="en-US" b="0" dirty="0"/>
          </a:p>
          <a:p>
            <a:pPr algn="ctr"/>
            <a:endParaRPr lang="en-US" b="0" dirty="0" smtClean="0"/>
          </a:p>
          <a:p>
            <a:pPr algn="ctr"/>
            <a:endParaRPr lang="en-US" b="0"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7" name="Text Placeholder 2"/>
          <p:cNvSpPr txBox="1">
            <a:spLocks/>
          </p:cNvSpPr>
          <p:nvPr/>
        </p:nvSpPr>
        <p:spPr>
          <a:xfrm>
            <a:off x="611790" y="1301728"/>
            <a:ext cx="2044804"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Interest Areas</a:t>
            </a:r>
          </a:p>
          <a:p>
            <a:pPr algn="ctr"/>
            <a:endParaRPr lang="en-US" b="0" u="sng" dirty="0"/>
          </a:p>
          <a:p>
            <a:pPr algn="ctr"/>
            <a:r>
              <a:rPr lang="en-US" b="0" dirty="0" smtClean="0"/>
              <a:t>Transportation</a:t>
            </a:r>
          </a:p>
          <a:p>
            <a:pPr algn="ctr"/>
            <a:endParaRPr lang="en-US" b="0" dirty="0"/>
          </a:p>
          <a:p>
            <a:pPr algn="ctr"/>
            <a:endParaRPr lang="en-US" b="0" dirty="0" smtClean="0"/>
          </a:p>
          <a:p>
            <a:pPr algn="ctr"/>
            <a:endParaRPr lang="en-US" b="0" dirty="0"/>
          </a:p>
          <a:p>
            <a:pPr algn="ctr"/>
            <a:r>
              <a:rPr lang="en-US" b="0" dirty="0" smtClean="0"/>
              <a:t>Housing</a:t>
            </a:r>
          </a:p>
        </p:txBody>
      </p:sp>
      <p:sp>
        <p:nvSpPr>
          <p:cNvPr id="8" name="Text Placeholder 2"/>
          <p:cNvSpPr txBox="1">
            <a:spLocks/>
          </p:cNvSpPr>
          <p:nvPr/>
        </p:nvSpPr>
        <p:spPr>
          <a:xfrm>
            <a:off x="4701399" y="1301728"/>
            <a:ext cx="2363635"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Need, Gap, or Trend</a:t>
            </a:r>
          </a:p>
          <a:p>
            <a:pPr algn="ctr"/>
            <a:endParaRPr lang="en-US" b="0" u="sng" dirty="0" smtClean="0"/>
          </a:p>
          <a:p>
            <a:pPr algn="ctr"/>
            <a:r>
              <a:rPr lang="en-US" b="0" dirty="0" smtClean="0"/>
              <a:t>Gap: commuters unable to afford cars but seeking less busy option that public transit</a:t>
            </a:r>
          </a:p>
          <a:p>
            <a:pPr algn="ctr"/>
            <a:endParaRPr lang="en-US" sz="500" b="0" dirty="0" smtClean="0"/>
          </a:p>
          <a:p>
            <a:pPr algn="ctr"/>
            <a:endParaRPr lang="en-US" sz="200" b="0" dirty="0"/>
          </a:p>
          <a:p>
            <a:pPr algn="ctr"/>
            <a:endParaRPr lang="en-US" sz="200" b="0" dirty="0" smtClean="0"/>
          </a:p>
          <a:p>
            <a:pPr algn="ctr"/>
            <a:r>
              <a:rPr lang="en-US" b="0" dirty="0" smtClean="0"/>
              <a:t>Need: Elderly, people with disability and seniors need affordable and accessible housing options.</a:t>
            </a:r>
          </a:p>
          <a:p>
            <a:pPr algn="ctr"/>
            <a:endParaRPr lang="en-US" b="0" dirty="0" smtClean="0"/>
          </a:p>
          <a:p>
            <a:pPr algn="ctr"/>
            <a:endParaRPr lang="en-US" sz="200" b="0" dirty="0" smtClean="0"/>
          </a:p>
          <a:p>
            <a:pPr algn="ctr"/>
            <a:endParaRPr lang="en-US" sz="200" b="0" dirty="0" smtClean="0"/>
          </a:p>
          <a:p>
            <a:pPr algn="ctr"/>
            <a:endParaRPr lang="en-US" sz="200" b="0" dirty="0"/>
          </a:p>
          <a:p>
            <a:pPr algn="ctr"/>
            <a:endParaRPr lang="en-US" b="0" dirty="0" smtClean="0"/>
          </a:p>
          <a:p>
            <a:pPr algn="ctr"/>
            <a:r>
              <a:rPr lang="en-US" b="0" dirty="0" smtClean="0"/>
              <a:t>Need: Affordable rentals for short period of times</a:t>
            </a:r>
          </a:p>
          <a:p>
            <a:pPr algn="ctr"/>
            <a:endParaRPr lang="en-US" b="0" dirty="0"/>
          </a:p>
          <a:p>
            <a:pPr algn="ctr"/>
            <a:endParaRPr lang="en-US" b="0" dirty="0" smtClean="0"/>
          </a:p>
          <a:p>
            <a:pPr algn="ctr"/>
            <a:endParaRPr lang="en-US" b="0" dirty="0" smtClean="0"/>
          </a:p>
        </p:txBody>
      </p:sp>
      <p:sp>
        <p:nvSpPr>
          <p:cNvPr id="9" name="Text Placeholder 2"/>
          <p:cNvSpPr txBox="1">
            <a:spLocks/>
          </p:cNvSpPr>
          <p:nvPr/>
        </p:nvSpPr>
        <p:spPr>
          <a:xfrm>
            <a:off x="7138996" y="1297990"/>
            <a:ext cx="2297443" cy="4617720"/>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u="sng" dirty="0" smtClean="0"/>
              <a:t>Idea</a:t>
            </a:r>
          </a:p>
          <a:p>
            <a:pPr algn="ctr"/>
            <a:endParaRPr lang="en-US" b="0" u="sng" dirty="0" smtClean="0"/>
          </a:p>
          <a:p>
            <a:pPr algn="ctr"/>
            <a:r>
              <a:rPr lang="en-US" b="0" dirty="0" smtClean="0"/>
              <a:t>group commuters</a:t>
            </a:r>
          </a:p>
          <a:p>
            <a:pPr algn="ctr"/>
            <a:endParaRPr lang="en-US" b="0" u="sng" dirty="0"/>
          </a:p>
          <a:p>
            <a:pPr algn="ctr"/>
            <a:endParaRPr lang="en-US" b="0" u="sng" dirty="0" smtClean="0"/>
          </a:p>
          <a:p>
            <a:pPr algn="ctr"/>
            <a:endParaRPr lang="en-US" b="0" u="sng" dirty="0" smtClean="0"/>
          </a:p>
          <a:p>
            <a:pPr algn="ctr"/>
            <a:r>
              <a:rPr lang="en-US" b="0" dirty="0" smtClean="0"/>
              <a:t>affordable </a:t>
            </a:r>
            <a:r>
              <a:rPr lang="en-US" b="0" dirty="0"/>
              <a:t>independent living and assisted care </a:t>
            </a:r>
            <a:r>
              <a:rPr lang="en-US" b="0" dirty="0" smtClean="0"/>
              <a:t>services</a:t>
            </a:r>
          </a:p>
          <a:p>
            <a:pPr algn="ctr"/>
            <a:endParaRPr lang="en-US" b="0" dirty="0"/>
          </a:p>
          <a:p>
            <a:pPr algn="ctr"/>
            <a:endParaRPr lang="en-US" b="0" dirty="0" smtClean="0"/>
          </a:p>
          <a:p>
            <a:pPr algn="ctr"/>
            <a:endParaRPr lang="en-US" b="0" dirty="0" smtClean="0"/>
          </a:p>
          <a:p>
            <a:pPr algn="ctr"/>
            <a:endParaRPr lang="en-US" b="0" dirty="0" smtClean="0"/>
          </a:p>
          <a:p>
            <a:pPr algn="ctr"/>
            <a:r>
              <a:rPr lang="en-US" b="0" dirty="0" smtClean="0"/>
              <a:t>Rent unique places to stay from local hosts</a:t>
            </a:r>
          </a:p>
          <a:p>
            <a:pPr algn="ctr"/>
            <a:endParaRPr lang="en-US" b="0" u="sng" dirty="0"/>
          </a:p>
        </p:txBody>
      </p:sp>
      <p:sp>
        <p:nvSpPr>
          <p:cNvPr id="12" name="Right Arrow 11"/>
          <p:cNvSpPr/>
          <p:nvPr/>
        </p:nvSpPr>
        <p:spPr>
          <a:xfrm>
            <a:off x="2406770"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3" name="Right Arrow 12"/>
          <p:cNvSpPr/>
          <p:nvPr/>
        </p:nvSpPr>
        <p:spPr>
          <a:xfrm>
            <a:off x="4627437"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4" name="Right Arrow 13"/>
          <p:cNvSpPr/>
          <p:nvPr/>
        </p:nvSpPr>
        <p:spPr>
          <a:xfrm>
            <a:off x="6940122" y="1301728"/>
            <a:ext cx="249824" cy="242400"/>
          </a:xfrm>
          <a:prstGeom prst="rightArrow">
            <a:avLst/>
          </a:prstGeom>
          <a:solidFill>
            <a:srgbClr val="3399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pic>
        <p:nvPicPr>
          <p:cNvPr id="15" name="Picture 2" descr="https://encrypted-tbn0.gstatic.com/images?q=tbn:ANd9GcRTA6ibV7BsIKv-r3GrxdGHd3ECMxTgsLueqiqJV-ZHMKwdDMTc_h5eTY1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959791">
            <a:off x="59336" y="992451"/>
            <a:ext cx="928351" cy="629103"/>
          </a:xfrm>
          <a:prstGeom prst="rect">
            <a:avLst/>
          </a:prstGeom>
          <a:noFill/>
        </p:spPr>
      </p:pic>
      <p:pic>
        <p:nvPicPr>
          <p:cNvPr id="16" name="Picture 6" descr="http://assets.fontsinuse.com/static/use-media-items/13/12256/full-1400x1000/51ad272a/Airbnb-logo.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750944" y="5540436"/>
            <a:ext cx="1279172" cy="91369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AutoShape 2" descr="Image result for hydrogen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Image result for hydrogen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descr="Image result for hydrogenic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descr="Image result for hydrogenic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707" name="Picture 11" descr="http://www.bus-pooling.com/images/logo-f.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82817" y="2265074"/>
            <a:ext cx="2209800" cy="314326"/>
          </a:xfrm>
          <a:prstGeom prst="rect">
            <a:avLst/>
          </a:prstGeom>
          <a:noFill/>
          <a:extLst>
            <a:ext uri="{909E8E84-426E-40DD-AFC4-6F175D3DCCD1}">
              <a14:hiddenFill xmlns:a14="http://schemas.microsoft.com/office/drawing/2010/main" xmlns="">
                <a:solidFill>
                  <a:srgbClr val="FFFFFF"/>
                </a:solidFill>
              </a14:hiddenFill>
            </a:ext>
          </a:extLst>
        </p:spPr>
      </p:pic>
      <p:pic>
        <p:nvPicPr>
          <p:cNvPr id="29709" name="Picture 13" descr="http://www.seniorlivingguide.com/db/FacilitiesImages/20130612100522logo.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605056" y="3799343"/>
            <a:ext cx="1496220" cy="6725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63354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12" name="Text Placeholder 11"/>
          <p:cNvSpPr>
            <a:spLocks noGrp="1"/>
          </p:cNvSpPr>
          <p:nvPr>
            <p:ph type="body" sz="quarter" idx="10"/>
          </p:nvPr>
        </p:nvSpPr>
        <p:spPr/>
        <p:txBody>
          <a:bodyPr/>
          <a:lstStyle/>
          <a:p>
            <a:r>
              <a:rPr lang="en-US" sz="1800" dirty="0" smtClean="0"/>
              <a:t>This deck will guide you through your creative process brainstorming and ideation mandatory pre-work before 2015 Launch Summer Program. </a:t>
            </a:r>
          </a:p>
          <a:p>
            <a:pPr marL="285750" indent="-285750">
              <a:buFont typeface="Arial" panose="020B0604020202020204" pitchFamily="34" charset="0"/>
              <a:buChar char="•"/>
            </a:pPr>
            <a:r>
              <a:rPr lang="en-US" sz="1800" dirty="0" smtClean="0"/>
              <a:t>Is an individual assignment </a:t>
            </a:r>
          </a:p>
          <a:p>
            <a:pPr marL="285750" indent="-285750">
              <a:buFont typeface="Arial" panose="020B0604020202020204" pitchFamily="34" charset="0"/>
              <a:buChar char="•"/>
            </a:pPr>
            <a:r>
              <a:rPr lang="en-US" sz="1800" dirty="0" smtClean="0"/>
              <a:t>Designed to be completed over a minimum of 7 days</a:t>
            </a:r>
          </a:p>
          <a:p>
            <a:pPr marL="285750" indent="-285750">
              <a:buFont typeface="Arial" panose="020B0604020202020204" pitchFamily="34" charset="0"/>
              <a:buChar char="•"/>
            </a:pPr>
            <a:r>
              <a:rPr lang="en-US" sz="1800" dirty="0" smtClean="0"/>
              <a:t>Consists of three steps: </a:t>
            </a:r>
          </a:p>
          <a:p>
            <a:pPr marL="800100" lvl="1" indent="-342900">
              <a:buFont typeface="+mj-lt"/>
              <a:buAutoNum type="arabicPeriod"/>
            </a:pPr>
            <a:r>
              <a:rPr lang="en-US" sz="1800" dirty="0" smtClean="0"/>
              <a:t>discovery, </a:t>
            </a:r>
          </a:p>
          <a:p>
            <a:pPr marL="800100" lvl="1" indent="-342900">
              <a:buFont typeface="+mj-lt"/>
              <a:buAutoNum type="arabicPeriod"/>
            </a:pPr>
            <a:r>
              <a:rPr lang="en-US" sz="1800" dirty="0" smtClean="0"/>
              <a:t>filtering, and </a:t>
            </a:r>
          </a:p>
          <a:p>
            <a:pPr marL="800100" lvl="1" indent="-342900">
              <a:buFont typeface="+mj-lt"/>
              <a:buAutoNum type="arabicPeriod"/>
            </a:pPr>
            <a:r>
              <a:rPr lang="en-US" sz="1800" dirty="0" smtClean="0"/>
              <a:t>analysis</a:t>
            </a:r>
          </a:p>
          <a:p>
            <a:endParaRPr lang="en-US" sz="1800" dirty="0" smtClean="0"/>
          </a:p>
          <a:p>
            <a:r>
              <a:rPr lang="en-US" sz="1800" dirty="0" smtClean="0"/>
              <a:t>This deck provides a quick knowledge brief as well as step-by-step guide to assist you with the pre-work. Pay attention to these icons:</a:t>
            </a:r>
          </a:p>
          <a:p>
            <a:pPr lvl="2" indent="0">
              <a:buNone/>
            </a:pPr>
            <a:r>
              <a:rPr lang="en-US" sz="1800" dirty="0" smtClean="0"/>
              <a:t>Quick knowledge brief</a:t>
            </a:r>
          </a:p>
          <a:p>
            <a:pPr lvl="2" indent="0">
              <a:buNone/>
            </a:pPr>
            <a:r>
              <a:rPr lang="en-US" sz="1800" dirty="0" smtClean="0"/>
              <a:t>Step-by-step guide to complete the pre-work</a:t>
            </a:r>
          </a:p>
          <a:p>
            <a:pPr lvl="2" indent="0">
              <a:buNone/>
            </a:pPr>
            <a:endParaRPr lang="en-US" sz="1800" dirty="0" smtClean="0"/>
          </a:p>
          <a:p>
            <a:pPr lvl="0"/>
            <a:r>
              <a:rPr lang="en-US" sz="1800" dirty="0" smtClean="0">
                <a:solidFill>
                  <a:srgbClr val="000000"/>
                </a:solidFill>
              </a:rPr>
              <a:t>Should you have any questions, please do not hesitate to contact the Launch team at </a:t>
            </a:r>
            <a:r>
              <a:rPr lang="en-US" sz="1800" dirty="0" smtClean="0">
                <a:solidFill>
                  <a:srgbClr val="000000"/>
                </a:solidFill>
                <a:hlinkClick r:id="rId2"/>
              </a:rPr>
              <a:t>areen@mit.edu</a:t>
            </a:r>
            <a:r>
              <a:rPr lang="en-US" sz="1800" dirty="0" smtClean="0">
                <a:solidFill>
                  <a:srgbClr val="000000"/>
                </a:solidFill>
              </a:rPr>
              <a:t>. Good luck and see you soon this summer!</a:t>
            </a:r>
          </a:p>
          <a:p>
            <a:pPr lvl="2" indent="0">
              <a:buNone/>
            </a:pPr>
            <a:endParaRPr lang="en-US" sz="1800" dirty="0"/>
          </a:p>
        </p:txBody>
      </p:sp>
      <p:pic>
        <p:nvPicPr>
          <p:cNvPr id="12292" name="Picture 4" descr="http://blog.mangoapps.com/wp-content/uploads/to-d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2463" y="5361573"/>
            <a:ext cx="364233" cy="322786"/>
          </a:xfrm>
          <a:prstGeom prst="rect">
            <a:avLst/>
          </a:prstGeom>
          <a:noFill/>
        </p:spPr>
      </p:pic>
      <p:pic>
        <p:nvPicPr>
          <p:cNvPr id="7" name="Picture 2" descr="https://encrypted-tbn2.gstatic.com/images?q=tbn:ANd9GcS9ZFvOWmsht4ud9iHtEZHov_23g1UZhmYrCderix0c5JzGp1Z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368160">
            <a:off x="1021356" y="4985203"/>
            <a:ext cx="316674" cy="44736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2e.  </a:t>
            </a:r>
            <a:r>
              <a:rPr lang="en-US" dirty="0" smtClean="0"/>
              <a:t>Example </a:t>
            </a:r>
            <a:r>
              <a:rPr lang="en-US" dirty="0"/>
              <a:t>of what your ideation template might look like</a:t>
            </a:r>
          </a:p>
        </p:txBody>
      </p:sp>
      <p:pic>
        <p:nvPicPr>
          <p:cNvPr id="4" name="Picture 3"/>
          <p:cNvPicPr>
            <a:picLocks noChangeAspect="1"/>
          </p:cNvPicPr>
          <p:nvPr/>
        </p:nvPicPr>
        <p:blipFill rotWithShape="1">
          <a:blip r:embed="rId3" cstate="print"/>
          <a:srcRect l="1694" t="24049" r="57642" b="7713"/>
          <a:stretch/>
        </p:blipFill>
        <p:spPr>
          <a:xfrm>
            <a:off x="1768416" y="1104179"/>
            <a:ext cx="6012610" cy="5470594"/>
          </a:xfrm>
          <a:prstGeom prst="rect">
            <a:avLst/>
          </a:prstGeom>
        </p:spPr>
      </p:pic>
      <p:sp>
        <p:nvSpPr>
          <p:cNvPr id="5"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6" name="TextBox 5"/>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7" name="Picture 4" descr="http://blog.mangoapps.com/wp-content/uploads/to-d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8" name="Rounded Rectangular Callout 7"/>
          <p:cNvSpPr/>
          <p:nvPr/>
        </p:nvSpPr>
        <p:spPr>
          <a:xfrm>
            <a:off x="7090540" y="4502989"/>
            <a:ext cx="2213579" cy="1216326"/>
          </a:xfrm>
          <a:prstGeom prst="wedgeRoundRectCallout">
            <a:avLst>
              <a:gd name="adj1" fmla="val -63096"/>
              <a:gd name="adj2" fmla="val -29223"/>
              <a:gd name="adj3" fmla="val 16667"/>
            </a:avLst>
          </a:prstGeom>
          <a:solidFill>
            <a:srgbClr val="75BA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Arial" pitchFamily="34" charset="0"/>
                <a:cs typeface="Arial" pitchFamily="34" charset="0"/>
              </a:rPr>
              <a:t>Include lots of diverse solutions – get creative!  Have them range from mild to wild.  Revisit the need / gap after a couple days with a fresh perspective</a:t>
            </a:r>
          </a:p>
        </p:txBody>
      </p:sp>
      <p:sp>
        <p:nvSpPr>
          <p:cNvPr id="9" name="Rounded Rectangular Callout 8"/>
          <p:cNvSpPr/>
          <p:nvPr/>
        </p:nvSpPr>
        <p:spPr>
          <a:xfrm>
            <a:off x="902898" y="1593010"/>
            <a:ext cx="2213579" cy="373812"/>
          </a:xfrm>
          <a:prstGeom prst="wedgeRoundRectCallout">
            <a:avLst>
              <a:gd name="adj1" fmla="val 19911"/>
              <a:gd name="adj2" fmla="val 88469"/>
              <a:gd name="adj3" fmla="val 16667"/>
            </a:avLst>
          </a:prstGeom>
          <a:solidFill>
            <a:srgbClr val="75BA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Arial" pitchFamily="34" charset="0"/>
                <a:cs typeface="Arial" pitchFamily="34" charset="0"/>
              </a:rPr>
              <a:t>List your interest area(s)</a:t>
            </a:r>
          </a:p>
        </p:txBody>
      </p:sp>
      <p:sp>
        <p:nvSpPr>
          <p:cNvPr id="10" name="Rounded Rectangular Callout 9"/>
          <p:cNvSpPr/>
          <p:nvPr/>
        </p:nvSpPr>
        <p:spPr>
          <a:xfrm>
            <a:off x="3448223" y="2674188"/>
            <a:ext cx="2283124" cy="603850"/>
          </a:xfrm>
          <a:prstGeom prst="wedgeRoundRectCallout">
            <a:avLst>
              <a:gd name="adj1" fmla="val 19911"/>
              <a:gd name="adj2" fmla="val 88469"/>
              <a:gd name="adj3" fmla="val 16667"/>
            </a:avLst>
          </a:prstGeom>
          <a:solidFill>
            <a:srgbClr val="75BA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Arial" pitchFamily="34" charset="0"/>
                <a:cs typeface="Arial" pitchFamily="34" charset="0"/>
              </a:rPr>
              <a:t>And gradually dig deeper with trends, needs, and gaps – with several ideas for each</a:t>
            </a:r>
          </a:p>
        </p:txBody>
      </p:sp>
    </p:spTree>
    <p:extLst>
      <p:ext uri="{BB962C8B-B14F-4D97-AF65-F5344CB8AC3E}">
        <p14:creationId xmlns:p14="http://schemas.microsoft.com/office/powerpoint/2010/main" xmlns="" val="137230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to-do guide: Discovery</a:t>
            </a:r>
          </a:p>
        </p:txBody>
      </p:sp>
      <p:sp>
        <p:nvSpPr>
          <p:cNvPr id="6" name="Text Placeholder 5"/>
          <p:cNvSpPr>
            <a:spLocks noGrp="1"/>
          </p:cNvSpPr>
          <p:nvPr>
            <p:ph type="body" sz="quarter" idx="10"/>
          </p:nvPr>
        </p:nvSpPr>
        <p:spPr>
          <a:xfrm>
            <a:off x="722423" y="1508760"/>
            <a:ext cx="8710302" cy="4617720"/>
          </a:xfrm>
        </p:spPr>
        <p:txBody>
          <a:bodyPr/>
          <a:lstStyle/>
          <a:p>
            <a:pPr marL="173038" indent="-173038"/>
            <a:r>
              <a:rPr lang="en-US" sz="1800" b="1" dirty="0" smtClean="0"/>
              <a:t>Go through the sample activities on the following pages and find multiple business ideas for each of them.  Stuck on one but have tons in another?  That’s fine!  We realize that different activities will be inspiring to different people! Target a minimum of 20-30 diverse ideas</a:t>
            </a:r>
          </a:p>
          <a:p>
            <a:pPr marL="173038" indent="-173038"/>
            <a:endParaRPr lang="en-US" sz="1800" b="1" dirty="0" smtClean="0"/>
          </a:p>
          <a:p>
            <a:pPr marL="173038" indent="-173038"/>
            <a:r>
              <a:rPr lang="en-US" sz="1800" b="1" dirty="0" smtClean="0"/>
              <a:t>Fill out the first tab of the template</a:t>
            </a:r>
          </a:p>
          <a:p>
            <a:pPr marL="173038" indent="-173038"/>
            <a:endParaRPr lang="en-US" sz="1800" b="1" dirty="0" smtClean="0"/>
          </a:p>
          <a:p>
            <a:pPr marL="173038" indent="-173038"/>
            <a:endParaRPr lang="en-US" sz="1800" b="1" dirty="0" smtClean="0"/>
          </a:p>
          <a:p>
            <a:pPr marL="173038" indent="-173038"/>
            <a:endParaRPr lang="en-US" sz="1800" b="1" dirty="0" smtClean="0"/>
          </a:p>
          <a:p>
            <a:pPr marL="796926" lvl="1" indent="-173038"/>
            <a:endParaRPr lang="en-US" sz="1800" b="1" dirty="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buNone/>
            </a:pPr>
            <a:endParaRPr lang="en-US" sz="1800" b="1" dirty="0" smtClean="0"/>
          </a:p>
          <a:p>
            <a:endParaRPr lang="en-US" sz="1800" b="1" dirty="0" smtClean="0"/>
          </a:p>
          <a:p>
            <a:endParaRPr lang="en-US" sz="1800" b="1" dirty="0"/>
          </a:p>
        </p:txBody>
      </p:sp>
      <p:pic>
        <p:nvPicPr>
          <p:cNvPr id="3" name="Picture 4" descr="http://blog.mangoapps.com/wp-content/uploads/to-do.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4" name="Oval 2"/>
          <p:cNvSpPr>
            <a:spLocks noChangeArrowheads="1"/>
          </p:cNvSpPr>
          <p:nvPr>
            <p:custDataLst>
              <p:tags r:id="rId2"/>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8" name="Oval 2"/>
          <p:cNvSpPr>
            <a:spLocks noChangeArrowheads="1"/>
          </p:cNvSpPr>
          <p:nvPr>
            <p:custDataLst>
              <p:tags r:id="rId3"/>
            </p:custDataLst>
          </p:nvPr>
        </p:nvSpPr>
        <p:spPr bwMode="gray">
          <a:xfrm>
            <a:off x="570736" y="1487616"/>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1</a:t>
            </a:r>
            <a:endParaRPr lang="en-US" sz="1400" b="1" dirty="0">
              <a:solidFill>
                <a:schemeClr val="bg1"/>
              </a:solidFill>
              <a:latin typeface="+mn-lt"/>
            </a:endParaRPr>
          </a:p>
        </p:txBody>
      </p:sp>
      <p:sp>
        <p:nvSpPr>
          <p:cNvPr id="9" name="Oval 2"/>
          <p:cNvSpPr>
            <a:spLocks noChangeArrowheads="1"/>
          </p:cNvSpPr>
          <p:nvPr>
            <p:custDataLst>
              <p:tags r:id="rId4"/>
            </p:custDataLst>
          </p:nvPr>
        </p:nvSpPr>
        <p:spPr bwMode="gray">
          <a:xfrm>
            <a:off x="570736" y="2958726"/>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2</a:t>
            </a:r>
            <a:endParaRPr lang="en-US" sz="1400" b="1" dirty="0">
              <a:solidFill>
                <a:schemeClr val="bg1"/>
              </a:solidFill>
              <a:latin typeface="+mn-lt"/>
            </a:endParaRPr>
          </a:p>
        </p:txBody>
      </p:sp>
      <p:graphicFrame>
        <p:nvGraphicFramePr>
          <p:cNvPr id="11" name="Object 10"/>
          <p:cNvGraphicFramePr>
            <a:graphicFrameLocks noChangeAspect="1"/>
          </p:cNvGraphicFramePr>
          <p:nvPr>
            <p:extLst>
              <p:ext uri="{D42A27DB-BD31-4B8C-83A1-F6EECF244321}">
                <p14:modId xmlns:p14="http://schemas.microsoft.com/office/powerpoint/2010/main" xmlns="" val="3834295577"/>
              </p:ext>
            </p:extLst>
          </p:nvPr>
        </p:nvGraphicFramePr>
        <p:xfrm>
          <a:off x="4039637" y="3642001"/>
          <a:ext cx="914400" cy="806450"/>
        </p:xfrm>
        <a:graphic>
          <a:graphicData uri="http://schemas.openxmlformats.org/presentationml/2006/ole">
            <p:oleObj spid="_x0000_s40967" name="Worksheet" showAsIcon="1" r:id="rId8" imgW="914400" imgH="806400" progId="Excel.Sheet.12">
              <p:embed/>
            </p:oleObj>
          </a:graphicData>
        </a:graphic>
      </p:graphicFrame>
    </p:spTree>
    <p:extLst>
      <p:ext uri="{BB962C8B-B14F-4D97-AF65-F5344CB8AC3E}">
        <p14:creationId xmlns:p14="http://schemas.microsoft.com/office/powerpoint/2010/main" xmlns="" val="22544699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  Activities overview to brainstorm your 20-30 ideas </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0" name="Text Placeholder 9"/>
          <p:cNvSpPr>
            <a:spLocks noGrp="1"/>
          </p:cNvSpPr>
          <p:nvPr>
            <p:ph type="body" sz="quarter" idx="10"/>
          </p:nvPr>
        </p:nvSpPr>
        <p:spPr/>
        <p:txBody>
          <a:bodyPr/>
          <a:lstStyle/>
          <a:p>
            <a:r>
              <a:rPr lang="en-US" dirty="0" smtClean="0"/>
              <a:t>Identify </a:t>
            </a:r>
            <a:r>
              <a:rPr lang="en-US" dirty="0"/>
              <a:t>your areas/industries of interest</a:t>
            </a:r>
          </a:p>
          <a:p>
            <a:r>
              <a:rPr lang="en-US" dirty="0"/>
              <a:t>Research the interesting trends in the industry of your interest</a:t>
            </a:r>
          </a:p>
          <a:p>
            <a:endParaRPr lang="en-US" dirty="0" smtClean="0"/>
          </a:p>
          <a:p>
            <a:r>
              <a:rPr lang="en-US" dirty="0" smtClean="0"/>
              <a:t>Then…</a:t>
            </a:r>
          </a:p>
          <a:p>
            <a:endParaRPr lang="en-US" dirty="0"/>
          </a:p>
          <a:p>
            <a:pPr marL="342900" indent="-342900">
              <a:buFont typeface="+mj-lt"/>
              <a:buAutoNum type="arabicPeriod"/>
            </a:pPr>
            <a:r>
              <a:rPr lang="en-US" dirty="0" smtClean="0"/>
              <a:t>Needs - </a:t>
            </a:r>
            <a:r>
              <a:rPr lang="en-US" b="0" dirty="0" smtClean="0"/>
              <a:t>Assess how current needs are being solved, and what needs </a:t>
            </a:r>
            <a:r>
              <a:rPr lang="en-US" b="0" i="1" dirty="0" smtClean="0"/>
              <a:t>aren’t </a:t>
            </a:r>
            <a:r>
              <a:rPr lang="en-US" b="0" dirty="0" smtClean="0"/>
              <a:t>being solved</a:t>
            </a:r>
          </a:p>
          <a:p>
            <a:pPr marL="800100" lvl="1" indent="-342900">
              <a:buFont typeface="+mj-lt"/>
              <a:buAutoNum type="alphaLcPeriod"/>
            </a:pPr>
            <a:r>
              <a:rPr lang="en-US" b="0" dirty="0" smtClean="0"/>
              <a:t>Your needs</a:t>
            </a:r>
          </a:p>
          <a:p>
            <a:pPr marL="800100" lvl="1" indent="-342900">
              <a:buFont typeface="+mj-lt"/>
              <a:buAutoNum type="alphaLcPeriod"/>
            </a:pPr>
            <a:r>
              <a:rPr lang="en-US" b="0" dirty="0" smtClean="0"/>
              <a:t>Customer needs – interview 4-5 people who use products in this category</a:t>
            </a:r>
          </a:p>
          <a:p>
            <a:endParaRPr lang="en-US" dirty="0" smtClean="0"/>
          </a:p>
          <a:p>
            <a:pPr marL="342900" indent="-342900">
              <a:buFont typeface="+mj-lt"/>
              <a:buAutoNum type="arabicPeriod" startAt="2"/>
            </a:pPr>
            <a:r>
              <a:rPr lang="en-US" dirty="0" smtClean="0"/>
              <a:t>Gaps</a:t>
            </a:r>
          </a:p>
          <a:p>
            <a:pPr marL="800100" lvl="1" indent="-342900">
              <a:buFont typeface="+mj-lt"/>
              <a:buAutoNum type="alphaLcPeriod"/>
            </a:pPr>
            <a:r>
              <a:rPr lang="en-US" b="0" dirty="0" smtClean="0"/>
              <a:t>Assess existing products</a:t>
            </a:r>
          </a:p>
          <a:p>
            <a:pPr marL="800100" lvl="1" indent="-342900">
              <a:buFont typeface="+mj-lt"/>
              <a:buAutoNum type="alphaLcPeriod"/>
            </a:pPr>
            <a:r>
              <a:rPr lang="en-US" b="0" dirty="0" smtClean="0"/>
              <a:t>Assess underserved market segments</a:t>
            </a:r>
          </a:p>
          <a:p>
            <a:pPr marL="285750" indent="-285750">
              <a:buFont typeface="Arial" panose="020B0604020202020204" pitchFamily="34" charset="0"/>
              <a:buChar char="•"/>
            </a:pPr>
            <a:endParaRPr lang="en-US" dirty="0"/>
          </a:p>
          <a:p>
            <a:pPr marL="342900" indent="-342900">
              <a:buFont typeface="+mj-lt"/>
              <a:buAutoNum type="arabicPeriod" startAt="3"/>
            </a:pPr>
            <a:r>
              <a:rPr lang="en-US" dirty="0" smtClean="0"/>
              <a:t>Trends</a:t>
            </a:r>
          </a:p>
          <a:p>
            <a:pPr marL="800100" lvl="1" indent="-342900">
              <a:buFont typeface="+mj-lt"/>
              <a:buAutoNum type="alphaLcPeriod"/>
            </a:pPr>
            <a:r>
              <a:rPr lang="en-US" b="0" dirty="0" smtClean="0"/>
              <a:t>Inspiration from existing companies</a:t>
            </a:r>
          </a:p>
          <a:p>
            <a:pPr marL="800100" lvl="1" indent="-342900">
              <a:buFont typeface="+mj-lt"/>
              <a:buAutoNum type="alphaLcPeriod"/>
            </a:pPr>
            <a:r>
              <a:rPr lang="en-US" b="0" dirty="0" smtClean="0"/>
              <a:t>Inspiration from new technologies</a:t>
            </a:r>
            <a:endParaRPr lang="en-US" b="0" dirty="0"/>
          </a:p>
        </p:txBody>
      </p:sp>
      <p:pic>
        <p:nvPicPr>
          <p:cNvPr id="12" name="Picture 4" descr="http://blog.mangoapps.com/wp-content/uploads/to-d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Tree>
    <p:extLst>
      <p:ext uri="{BB962C8B-B14F-4D97-AF65-F5344CB8AC3E}">
        <p14:creationId xmlns:p14="http://schemas.microsoft.com/office/powerpoint/2010/main" xmlns="" val="1131740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2f1.  Assess Market Needs</a:t>
            </a:r>
            <a:endParaRPr lang="en-US" dirty="0"/>
          </a:p>
        </p:txBody>
      </p:sp>
      <p:sp>
        <p:nvSpPr>
          <p:cNvPr id="3" name="Text Placeholder 2"/>
          <p:cNvSpPr>
            <a:spLocks noGrp="1"/>
          </p:cNvSpPr>
          <p:nvPr>
            <p:ph type="body" sz="quarter" idx="10"/>
          </p:nvPr>
        </p:nvSpPr>
        <p:spPr/>
        <p:txBody>
          <a:bodyPr/>
          <a:lstStyle/>
          <a:p>
            <a:pPr indent="0">
              <a:buNone/>
            </a:pPr>
            <a:r>
              <a:rPr lang="en-US" sz="2000" b="1" dirty="0" smtClean="0"/>
              <a:t>Steps to identifying a market need and developing a solution for it:</a:t>
            </a:r>
          </a:p>
          <a:p>
            <a:pPr marL="342900" indent="-342900">
              <a:buFont typeface="+mj-lt"/>
              <a:buAutoNum type="arabicPeriod"/>
            </a:pPr>
            <a:r>
              <a:rPr lang="en-US" dirty="0" smtClean="0"/>
              <a:t>List your own frustrations/needs </a:t>
            </a:r>
          </a:p>
          <a:p>
            <a:pPr marL="342900" indent="-342900">
              <a:buFont typeface="+mj-lt"/>
              <a:buAutoNum type="arabicPeriod"/>
            </a:pPr>
            <a:r>
              <a:rPr lang="en-US" dirty="0" smtClean="0">
                <a:latin typeface="Arial" pitchFamily="34" charset="0"/>
                <a:cs typeface="Arial" pitchFamily="34" charset="0"/>
              </a:rPr>
              <a:t>Identify </a:t>
            </a:r>
            <a:r>
              <a:rPr lang="en-US" dirty="0">
                <a:latin typeface="Arial" pitchFamily="34" charset="0"/>
                <a:cs typeface="Arial" pitchFamily="34" charset="0"/>
              </a:rPr>
              <a:t>4-6 </a:t>
            </a:r>
            <a:r>
              <a:rPr lang="en-US" dirty="0" smtClean="0">
                <a:latin typeface="Arial" pitchFamily="34" charset="0"/>
                <a:cs typeface="Arial" pitchFamily="34" charset="0"/>
              </a:rPr>
              <a:t>people you know who are customers of your interest area to </a:t>
            </a:r>
            <a:r>
              <a:rPr lang="en-US" dirty="0">
                <a:latin typeface="Arial" pitchFamily="34" charset="0"/>
                <a:cs typeface="Arial" pitchFamily="34" charset="0"/>
              </a:rPr>
              <a:t>ask about their frustrations and unmet </a:t>
            </a:r>
            <a:r>
              <a:rPr lang="en-US" dirty="0" smtClean="0">
                <a:latin typeface="Arial" pitchFamily="34" charset="0"/>
                <a:cs typeface="Arial" pitchFamily="34" charset="0"/>
              </a:rPr>
              <a:t>needs – </a:t>
            </a:r>
            <a:r>
              <a:rPr lang="en-US" dirty="0">
                <a:latin typeface="Arial" pitchFamily="34" charset="0"/>
                <a:cs typeface="Arial" pitchFamily="34" charset="0"/>
              </a:rPr>
              <a:t>be sure to get some diversity to the group (</a:t>
            </a:r>
            <a:r>
              <a:rPr lang="en-US" dirty="0" err="1">
                <a:latin typeface="Arial" pitchFamily="34" charset="0"/>
                <a:cs typeface="Arial" pitchFamily="34" charset="0"/>
              </a:rPr>
              <a:t>ie</a:t>
            </a:r>
            <a:r>
              <a:rPr lang="en-US" dirty="0">
                <a:latin typeface="Arial" pitchFamily="34" charset="0"/>
                <a:cs typeface="Arial" pitchFamily="34" charset="0"/>
              </a:rPr>
              <a:t> – not just your high school classmates</a:t>
            </a:r>
            <a:r>
              <a:rPr lang="en-US" dirty="0" smtClean="0">
                <a:latin typeface="Arial" pitchFamily="34" charset="0"/>
                <a:cs typeface="Arial" pitchFamily="34" charset="0"/>
              </a:rPr>
              <a:t>).</a:t>
            </a:r>
          </a:p>
          <a:p>
            <a:pPr marL="966788" lvl="1" indent="-342900">
              <a:buFont typeface="Wingdings" panose="05000000000000000000" pitchFamily="2" charset="2"/>
              <a:buChar char="v"/>
            </a:pPr>
            <a:r>
              <a:rPr lang="en-US" dirty="0" smtClean="0">
                <a:latin typeface="Arial" pitchFamily="34" charset="0"/>
                <a:cs typeface="Arial" pitchFamily="34" charset="0"/>
              </a:rPr>
              <a:t> </a:t>
            </a:r>
            <a:r>
              <a:rPr lang="en-US" dirty="0">
                <a:latin typeface="Arial" pitchFamily="34" charset="0"/>
                <a:cs typeface="Arial" pitchFamily="34" charset="0"/>
              </a:rPr>
              <a:t>Ask the right questions - focus on asking open-ended questions</a:t>
            </a:r>
          </a:p>
          <a:p>
            <a:pPr marL="1097661" lvl="3" indent="-176213">
              <a:buFont typeface="Courier New" pitchFamily="49" charset="0"/>
              <a:buChar char="o"/>
            </a:pPr>
            <a:r>
              <a:rPr lang="en-US" dirty="0" smtClean="0">
                <a:latin typeface="Arial" pitchFamily="34" charset="0"/>
                <a:cs typeface="Arial" pitchFamily="34" charset="0"/>
              </a:rPr>
              <a:t>For what do they use products / services in this industry?  </a:t>
            </a:r>
          </a:p>
          <a:p>
            <a:pPr marL="1097661" lvl="3" indent="-176213">
              <a:buFont typeface="Courier New" pitchFamily="49" charset="0"/>
              <a:buChar char="o"/>
            </a:pPr>
            <a:r>
              <a:rPr lang="en-US" dirty="0" smtClean="0">
                <a:latin typeface="Arial" pitchFamily="34" charset="0"/>
                <a:cs typeface="Arial" pitchFamily="34" charset="0"/>
              </a:rPr>
              <a:t>Can you observe them using the product or service?</a:t>
            </a:r>
          </a:p>
          <a:p>
            <a:pPr marL="1097661" lvl="3" indent="-176213">
              <a:buFont typeface="Courier New" pitchFamily="49" charset="0"/>
              <a:buChar char="o"/>
            </a:pPr>
            <a:r>
              <a:rPr lang="en-US" dirty="0" smtClean="0">
                <a:latin typeface="Arial" pitchFamily="34" charset="0"/>
                <a:cs typeface="Arial" pitchFamily="34" charset="0"/>
              </a:rPr>
              <a:t>Is there anything that would allow them to be able to do that better?</a:t>
            </a:r>
          </a:p>
          <a:p>
            <a:pPr marL="1097661" lvl="3" indent="-176213">
              <a:buFont typeface="Courier New" pitchFamily="49" charset="0"/>
              <a:buChar char="o"/>
            </a:pPr>
            <a:r>
              <a:rPr lang="en-US" dirty="0" smtClean="0">
                <a:latin typeface="Arial" pitchFamily="34" charset="0"/>
                <a:cs typeface="Arial" pitchFamily="34" charset="0"/>
              </a:rPr>
              <a:t>What </a:t>
            </a:r>
            <a:r>
              <a:rPr lang="en-US" dirty="0">
                <a:latin typeface="Arial" pitchFamily="34" charset="0"/>
                <a:cs typeface="Arial" pitchFamily="34" charset="0"/>
              </a:rPr>
              <a:t>keeps them from enjoying </a:t>
            </a:r>
            <a:r>
              <a:rPr lang="en-US" dirty="0" smtClean="0">
                <a:latin typeface="Arial" pitchFamily="34" charset="0"/>
                <a:cs typeface="Arial" pitchFamily="34" charset="0"/>
              </a:rPr>
              <a:t>offerings in this industry more?  What features and aspects really annoy them?</a:t>
            </a:r>
          </a:p>
          <a:p>
            <a:pPr marL="1097661" lvl="3" indent="-176213">
              <a:buFont typeface="Courier New" pitchFamily="49" charset="0"/>
              <a:buChar char="o"/>
            </a:pPr>
            <a:r>
              <a:rPr lang="en-US" dirty="0" smtClean="0">
                <a:latin typeface="Arial" pitchFamily="34" charset="0"/>
                <a:cs typeface="Arial" pitchFamily="34" charset="0"/>
              </a:rPr>
              <a:t>What are their favorite parts?  What really brings them the most excitement?</a:t>
            </a:r>
            <a:endParaRPr lang="en-US" dirty="0">
              <a:latin typeface="Arial" pitchFamily="34" charset="0"/>
              <a:cs typeface="Arial" pitchFamily="34" charset="0"/>
            </a:endParaRPr>
          </a:p>
          <a:p>
            <a:pPr marL="1097661" lvl="3" indent="-176213">
              <a:buFont typeface="Courier New" pitchFamily="49" charset="0"/>
              <a:buChar char="o"/>
            </a:pPr>
            <a:r>
              <a:rPr lang="en-US" dirty="0">
                <a:latin typeface="Arial" pitchFamily="34" charset="0"/>
                <a:cs typeface="Arial" pitchFamily="34" charset="0"/>
              </a:rPr>
              <a:t>What is their biggest waste of time?  Waste of money?</a:t>
            </a:r>
          </a:p>
          <a:p>
            <a:pPr marL="1090613" lvl="2" indent="-176213">
              <a:buFont typeface="Courier New" pitchFamily="49" charset="0"/>
              <a:buChar char="o"/>
            </a:pPr>
            <a:r>
              <a:rPr lang="en-US" dirty="0" smtClean="0">
                <a:latin typeface="Arial" pitchFamily="34" charset="0"/>
                <a:cs typeface="Arial" pitchFamily="34" charset="0"/>
              </a:rPr>
              <a:t>What </a:t>
            </a:r>
            <a:r>
              <a:rPr lang="en-US" dirty="0">
                <a:latin typeface="Arial" pitchFamily="34" charset="0"/>
                <a:cs typeface="Arial" pitchFamily="34" charset="0"/>
              </a:rPr>
              <a:t>product or service do </a:t>
            </a:r>
            <a:r>
              <a:rPr lang="en-US" dirty="0" smtClean="0">
                <a:latin typeface="Arial" pitchFamily="34" charset="0"/>
                <a:cs typeface="Arial" pitchFamily="34" charset="0"/>
              </a:rPr>
              <a:t>they wish they had </a:t>
            </a:r>
            <a:r>
              <a:rPr lang="en-US" dirty="0">
                <a:latin typeface="Arial" pitchFamily="34" charset="0"/>
                <a:cs typeface="Arial" pitchFamily="34" charset="0"/>
              </a:rPr>
              <a:t>that doesn’t exist yet?</a:t>
            </a:r>
          </a:p>
          <a:p>
            <a:pPr marL="342900" indent="-342900">
              <a:buFont typeface="+mj-lt"/>
              <a:buAutoNum type="arabicPeriod"/>
            </a:pPr>
            <a:r>
              <a:rPr lang="en-US" dirty="0" smtClean="0"/>
              <a:t>Do additional online research and identify the biggest unmet needs in your areas of interest </a:t>
            </a:r>
          </a:p>
          <a:p>
            <a:pPr marL="342900" indent="-342900">
              <a:buFont typeface="+mj-lt"/>
              <a:buAutoNum type="arabicPeriod"/>
            </a:pPr>
            <a:r>
              <a:rPr lang="en-US" dirty="0" smtClean="0">
                <a:latin typeface="Arial" pitchFamily="34" charset="0"/>
                <a:cs typeface="Arial" pitchFamily="34" charset="0"/>
              </a:rPr>
              <a:t>Develop </a:t>
            </a:r>
            <a:r>
              <a:rPr lang="en-US" dirty="0">
                <a:latin typeface="Arial" pitchFamily="34" charset="0"/>
                <a:cs typeface="Arial" pitchFamily="34" charset="0"/>
              </a:rPr>
              <a:t>a potential </a:t>
            </a:r>
            <a:r>
              <a:rPr lang="en-US" dirty="0" smtClean="0">
                <a:latin typeface="Arial" pitchFamily="34" charset="0"/>
                <a:cs typeface="Arial" pitchFamily="34" charset="0"/>
              </a:rPr>
              <a:t>solutions (business ideas), </a:t>
            </a:r>
            <a:r>
              <a:rPr lang="en-US" dirty="0">
                <a:latin typeface="Arial" pitchFamily="34" charset="0"/>
                <a:cs typeface="Arial" pitchFamily="34" charset="0"/>
              </a:rPr>
              <a:t>then verify your ideas to understand if </a:t>
            </a:r>
            <a:r>
              <a:rPr lang="en-US" dirty="0" smtClean="0">
                <a:latin typeface="Arial" pitchFamily="34" charset="0"/>
                <a:cs typeface="Arial" pitchFamily="34" charset="0"/>
              </a:rPr>
              <a:t>they are a </a:t>
            </a:r>
            <a:r>
              <a:rPr lang="en-US" dirty="0">
                <a:latin typeface="Arial" pitchFamily="34" charset="0"/>
                <a:cs typeface="Arial" pitchFamily="34" charset="0"/>
              </a:rPr>
              <a:t>‘painkiller</a:t>
            </a:r>
            <a:r>
              <a:rPr lang="en-US" dirty="0" smtClean="0">
                <a:latin typeface="Arial" pitchFamily="34" charset="0"/>
                <a:cs typeface="Arial" pitchFamily="34" charset="0"/>
              </a:rPr>
              <a:t>’ (solving a real need) </a:t>
            </a:r>
            <a:r>
              <a:rPr lang="en-US" dirty="0">
                <a:latin typeface="Arial" pitchFamily="34" charset="0"/>
                <a:cs typeface="Arial" pitchFamily="34" charset="0"/>
              </a:rPr>
              <a:t>or only a ‘vitamin</a:t>
            </a:r>
            <a:r>
              <a:rPr lang="en-US" dirty="0" smtClean="0">
                <a:latin typeface="Arial" pitchFamily="34" charset="0"/>
                <a:cs typeface="Arial" pitchFamily="34" charset="0"/>
              </a:rPr>
              <a:t>’ (just a ‘nice to have’)</a:t>
            </a:r>
            <a:endParaRPr lang="en-US" dirty="0">
              <a:latin typeface="Arial" pitchFamily="34" charset="0"/>
              <a:cs typeface="Arial" pitchFamily="34" charset="0"/>
            </a:endParaRPr>
          </a:p>
          <a:p>
            <a:pPr marL="342900" indent="-342900">
              <a:buFont typeface="+mj-lt"/>
              <a:buAutoNum type="arabicPeriod"/>
            </a:pP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17" name="Picture 4" descr="http://blog.mangoapps.com/wp-content/uploads/to-d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sp>
        <p:nvSpPr>
          <p:cNvPr id="7" name="TextBox 6"/>
          <p:cNvSpPr txBox="1"/>
          <p:nvPr/>
        </p:nvSpPr>
        <p:spPr>
          <a:xfrm>
            <a:off x="5243517" y="443301"/>
            <a:ext cx="4115098" cy="612645"/>
          </a:xfrm>
          <a:prstGeom prst="rect">
            <a:avLst/>
          </a:prstGeom>
          <a:noFill/>
        </p:spPr>
        <p:txBody>
          <a:bodyPr wrap="square" tIns="90000" bIns="90000" rtlCol="0">
            <a:spAutoFit/>
          </a:bodyPr>
          <a:lstStyle/>
          <a:p>
            <a:pPr algn="ctr"/>
            <a:r>
              <a:rPr lang="en-US" sz="1400" i="1" dirty="0" smtClean="0"/>
              <a:t>“By far the most common mistake startups make is to solve problems no one has.” – Paul Graham</a:t>
            </a:r>
            <a:endParaRPr lang="en-US" sz="1400" dirty="0" smtClean="0">
              <a:latin typeface="Arial" pitchFamily="34" charset="0"/>
              <a:cs typeface="Arial" pitchFamily="34" charset="0"/>
            </a:endParaRPr>
          </a:p>
        </p:txBody>
      </p:sp>
      <p:sp>
        <p:nvSpPr>
          <p:cNvPr id="8" name="TextBox 7"/>
          <p:cNvSpPr txBox="1"/>
          <p:nvPr/>
        </p:nvSpPr>
        <p:spPr>
          <a:xfrm>
            <a:off x="0" y="6501847"/>
            <a:ext cx="8981768" cy="335646"/>
          </a:xfrm>
          <a:prstGeom prst="rect">
            <a:avLst/>
          </a:prstGeom>
          <a:noFill/>
        </p:spPr>
        <p:txBody>
          <a:bodyPr wrap="square" tIns="90000" bIns="90000" rtlCol="0">
            <a:spAutoFit/>
          </a:bodyPr>
          <a:lstStyle/>
          <a:p>
            <a:r>
              <a:rPr lang="en-US" sz="1000" dirty="0" smtClean="0"/>
              <a:t>Source: </a:t>
            </a:r>
            <a:r>
              <a:rPr lang="en-US" sz="1000" dirty="0" smtClean="0">
                <a:hlinkClick r:id="rId5"/>
              </a:rPr>
              <a:t>http://www.alleywatch.com/2014/02/how-to-get-startup-ideas-by-interviewing-customers/</a:t>
            </a:r>
            <a:r>
              <a:rPr lang="en-US" sz="1000" dirty="0" smtClean="0"/>
              <a:t> </a:t>
            </a:r>
            <a:endParaRPr lang="en-US" sz="1000" dirty="0" smtClean="0">
              <a:latin typeface="Arial" pitchFamily="34" charset="0"/>
              <a:cs typeface="Arial" pitchFamily="34" charset="0"/>
            </a:endParaRPr>
          </a:p>
        </p:txBody>
      </p:sp>
    </p:spTree>
    <p:extLst>
      <p:ext uri="{BB962C8B-B14F-4D97-AF65-F5344CB8AC3E}">
        <p14:creationId xmlns:p14="http://schemas.microsoft.com/office/powerpoint/2010/main" xmlns="" val="858075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2f1.  Example of how interviews can lead to ideas</a:t>
            </a: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7" name="Rectangle 16"/>
          <p:cNvSpPr/>
          <p:nvPr/>
        </p:nvSpPr>
        <p:spPr>
          <a:xfrm>
            <a:off x="471636" y="1388125"/>
            <a:ext cx="9176861" cy="34519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r>
              <a:rPr lang="en-US" sz="1600" dirty="0" smtClean="0">
                <a:solidFill>
                  <a:schemeClr val="tx1"/>
                </a:solidFill>
                <a:latin typeface="Arial" pitchFamily="34" charset="0"/>
                <a:cs typeface="Arial" pitchFamily="34" charset="0"/>
              </a:rPr>
              <a:t>You may choose to have the customer pick a product or service that you like within the industry</a:t>
            </a:r>
          </a:p>
          <a:p>
            <a:pPr marL="236538" indent="-236538">
              <a:buFont typeface="Arial" pitchFamily="34" charset="0"/>
              <a:buChar char="•"/>
            </a:pPr>
            <a:r>
              <a:rPr lang="en-US" sz="1600" dirty="0" smtClean="0">
                <a:solidFill>
                  <a:schemeClr val="tx1"/>
                </a:solidFill>
                <a:latin typeface="Arial" pitchFamily="34" charset="0"/>
                <a:cs typeface="Arial" pitchFamily="34" charset="0"/>
              </a:rPr>
              <a:t>Observe </a:t>
            </a:r>
            <a:r>
              <a:rPr lang="en-US" sz="1600" dirty="0">
                <a:solidFill>
                  <a:schemeClr val="tx1"/>
                </a:solidFill>
                <a:latin typeface="Arial" pitchFamily="34" charset="0"/>
                <a:cs typeface="Arial" pitchFamily="34" charset="0"/>
              </a:rPr>
              <a:t>them using the </a:t>
            </a:r>
            <a:r>
              <a:rPr lang="en-US" sz="1600" dirty="0" smtClean="0">
                <a:solidFill>
                  <a:schemeClr val="tx1"/>
                </a:solidFill>
                <a:latin typeface="Arial" pitchFamily="34" charset="0"/>
                <a:cs typeface="Arial" pitchFamily="34" charset="0"/>
              </a:rPr>
              <a:t>product – see some difficulties / hear some complaints</a:t>
            </a:r>
            <a:endParaRPr lang="en-US" sz="1600" dirty="0">
              <a:solidFill>
                <a:schemeClr val="tx1"/>
              </a:solidFill>
              <a:latin typeface="Arial" pitchFamily="34" charset="0"/>
              <a:cs typeface="Arial" pitchFamily="34" charset="0"/>
            </a:endParaRPr>
          </a:p>
          <a:p>
            <a:pPr marL="236538" indent="-236538">
              <a:buFont typeface="Arial" pitchFamily="34" charset="0"/>
              <a:buChar char="•"/>
            </a:pPr>
            <a:r>
              <a:rPr lang="en-US" sz="1600" dirty="0" smtClean="0">
                <a:solidFill>
                  <a:schemeClr val="tx1"/>
                </a:solidFill>
                <a:latin typeface="Arial" pitchFamily="34" charset="0"/>
                <a:cs typeface="Arial" pitchFamily="34" charset="0"/>
              </a:rPr>
              <a:t>Determine features </a:t>
            </a:r>
            <a:r>
              <a:rPr lang="en-US" sz="1600" dirty="0">
                <a:solidFill>
                  <a:schemeClr val="tx1"/>
                </a:solidFill>
                <a:latin typeface="Arial" pitchFamily="34" charset="0"/>
                <a:cs typeface="Arial" pitchFamily="34" charset="0"/>
              </a:rPr>
              <a:t>and aspects </a:t>
            </a:r>
            <a:r>
              <a:rPr lang="en-US" sz="1600" dirty="0" smtClean="0">
                <a:solidFill>
                  <a:schemeClr val="tx1"/>
                </a:solidFill>
                <a:latin typeface="Arial" pitchFamily="34" charset="0"/>
                <a:cs typeface="Arial" pitchFamily="34" charset="0"/>
              </a:rPr>
              <a:t>that really </a:t>
            </a:r>
            <a:r>
              <a:rPr lang="en-US" sz="1600" dirty="0">
                <a:solidFill>
                  <a:schemeClr val="tx1"/>
                </a:solidFill>
                <a:latin typeface="Arial" pitchFamily="34" charset="0"/>
                <a:cs typeface="Arial" pitchFamily="34" charset="0"/>
              </a:rPr>
              <a:t>annoy </a:t>
            </a:r>
            <a:r>
              <a:rPr lang="en-US" sz="1600" dirty="0" smtClean="0">
                <a:solidFill>
                  <a:schemeClr val="tx1"/>
                </a:solidFill>
                <a:latin typeface="Arial" pitchFamily="34" charset="0"/>
                <a:cs typeface="Arial" pitchFamily="34" charset="0"/>
              </a:rPr>
              <a:t>them</a:t>
            </a:r>
            <a:endParaRPr lang="en-US" sz="1600" dirty="0">
              <a:solidFill>
                <a:schemeClr val="tx1"/>
              </a:solidFill>
              <a:latin typeface="Arial" pitchFamily="34" charset="0"/>
              <a:cs typeface="Arial" pitchFamily="34" charset="0"/>
            </a:endParaRPr>
          </a:p>
          <a:p>
            <a:pPr marL="236538" indent="-236538">
              <a:buFont typeface="Arial" pitchFamily="34" charset="0"/>
              <a:buChar char="•"/>
            </a:pPr>
            <a:endParaRPr lang="en-US" sz="1600" dirty="0" smtClean="0">
              <a:solidFill>
                <a:schemeClr val="tx1"/>
              </a:solidFill>
              <a:latin typeface="Arial" pitchFamily="34" charset="0"/>
              <a:cs typeface="Arial" pitchFamily="34" charset="0"/>
            </a:endParaRPr>
          </a:p>
          <a:p>
            <a:pPr marL="236538" indent="-236538">
              <a:buFont typeface="Arial" pitchFamily="34" charset="0"/>
              <a:buChar char="•"/>
            </a:pPr>
            <a:endParaRPr lang="en-US" sz="1600" dirty="0" smtClean="0">
              <a:solidFill>
                <a:schemeClr val="tx1"/>
              </a:solidFill>
              <a:latin typeface="Arial" pitchFamily="34" charset="0"/>
              <a:cs typeface="Arial" pitchFamily="34" charset="0"/>
            </a:endParaRPr>
          </a:p>
          <a:p>
            <a:pPr marL="236538" indent="-236538">
              <a:buFont typeface="Arial" pitchFamily="34" charset="0"/>
              <a:buChar char="•"/>
            </a:pPr>
            <a:endParaRPr lang="en-US" sz="1600" dirty="0" smtClean="0">
              <a:solidFill>
                <a:schemeClr val="tx1"/>
              </a:solidFill>
              <a:latin typeface="Arial" pitchFamily="34" charset="0"/>
              <a:cs typeface="Arial" pitchFamily="34" charset="0"/>
            </a:endParaRPr>
          </a:p>
        </p:txBody>
      </p:sp>
      <p:pic>
        <p:nvPicPr>
          <p:cNvPr id="61442" name="Picture 2" descr="https://encrypted-tbn0.gstatic.com/images?q=tbn:ANd9GcRTA6ibV7BsIKv-r3GrxdGHd3ECMxTgsLueqiqJV-ZHMKwdDMTc_h5eTY1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959791">
            <a:off x="612288" y="3029378"/>
            <a:ext cx="2600325" cy="1762126"/>
          </a:xfrm>
          <a:prstGeom prst="rect">
            <a:avLst/>
          </a:prstGeom>
          <a:noFill/>
        </p:spPr>
      </p:pic>
      <p:pic>
        <p:nvPicPr>
          <p:cNvPr id="61444" name="Picture 4" descr="http://www.clker.com/cliparts/6/E/B/t/P/0/black-umbrella-md.png"/>
          <p:cNvPicPr>
            <a:picLocks noChangeAspect="1" noChangeArrowheads="1"/>
          </p:cNvPicPr>
          <p:nvPr/>
        </p:nvPicPr>
        <p:blipFill>
          <a:blip r:embed="rId5" cstate="print"/>
          <a:srcRect/>
          <a:stretch>
            <a:fillRect/>
          </a:stretch>
        </p:blipFill>
        <p:spPr bwMode="auto">
          <a:xfrm>
            <a:off x="3912063" y="2499860"/>
            <a:ext cx="4844064" cy="4827809"/>
          </a:xfrm>
          <a:prstGeom prst="rect">
            <a:avLst/>
          </a:prstGeom>
          <a:noFill/>
        </p:spPr>
      </p:pic>
      <p:cxnSp>
        <p:nvCxnSpPr>
          <p:cNvPr id="15" name="Straight Connector 14"/>
          <p:cNvCxnSpPr/>
          <p:nvPr/>
        </p:nvCxnSpPr>
        <p:spPr>
          <a:xfrm flipV="1">
            <a:off x="7123471" y="3421626"/>
            <a:ext cx="442452" cy="2212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488587" y="3115303"/>
            <a:ext cx="2183611" cy="612645"/>
          </a:xfrm>
          <a:prstGeom prst="rect">
            <a:avLst/>
          </a:prstGeom>
          <a:noFill/>
        </p:spPr>
        <p:txBody>
          <a:bodyPr wrap="none" tIns="90000" bIns="90000" rtlCol="0">
            <a:spAutoFit/>
          </a:bodyPr>
          <a:lstStyle/>
          <a:p>
            <a:r>
              <a:rPr lang="en-US" sz="1400" i="1" dirty="0" smtClean="0">
                <a:latin typeface="Arial" pitchFamily="34" charset="0"/>
                <a:cs typeface="Arial" pitchFamily="34" charset="0"/>
              </a:rPr>
              <a:t>This makes my hand and</a:t>
            </a:r>
          </a:p>
          <a:p>
            <a:r>
              <a:rPr lang="en-US" sz="1400" i="1" dirty="0" smtClean="0">
                <a:latin typeface="Arial" pitchFamily="34" charset="0"/>
                <a:cs typeface="Arial" pitchFamily="34" charset="0"/>
              </a:rPr>
              <a:t>carpet wet</a:t>
            </a:r>
          </a:p>
        </p:txBody>
      </p:sp>
      <p:sp>
        <p:nvSpPr>
          <p:cNvPr id="18" name="TextBox 17"/>
          <p:cNvSpPr txBox="1"/>
          <p:nvPr/>
        </p:nvSpPr>
        <p:spPr>
          <a:xfrm>
            <a:off x="2745010" y="4840025"/>
            <a:ext cx="2850460" cy="612645"/>
          </a:xfrm>
          <a:prstGeom prst="rect">
            <a:avLst/>
          </a:prstGeom>
          <a:noFill/>
        </p:spPr>
        <p:txBody>
          <a:bodyPr wrap="none" tIns="90000" bIns="90000" rtlCol="0">
            <a:spAutoFit/>
          </a:bodyPr>
          <a:lstStyle/>
          <a:p>
            <a:r>
              <a:rPr lang="en-US" sz="1400" i="1" dirty="0" smtClean="0">
                <a:latin typeface="Arial" pitchFamily="34" charset="0"/>
                <a:cs typeface="Arial" pitchFamily="34" charset="0"/>
              </a:rPr>
              <a:t>The angle isn’t right! The rain </a:t>
            </a:r>
          </a:p>
          <a:p>
            <a:r>
              <a:rPr lang="en-US" sz="1400" i="1" dirty="0" smtClean="0">
                <a:latin typeface="Arial" pitchFamily="34" charset="0"/>
                <a:cs typeface="Arial" pitchFamily="34" charset="0"/>
              </a:rPr>
              <a:t>still comes right  through my face!</a:t>
            </a:r>
          </a:p>
        </p:txBody>
      </p:sp>
      <p:cxnSp>
        <p:nvCxnSpPr>
          <p:cNvPr id="19" name="Straight Connector 18"/>
          <p:cNvCxnSpPr/>
          <p:nvPr/>
        </p:nvCxnSpPr>
        <p:spPr>
          <a:xfrm flipV="1">
            <a:off x="4531349" y="4618799"/>
            <a:ext cx="442452" cy="2212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207400" y="5758993"/>
            <a:ext cx="442452" cy="2212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72516" y="5452670"/>
            <a:ext cx="2372765" cy="612645"/>
          </a:xfrm>
          <a:prstGeom prst="rect">
            <a:avLst/>
          </a:prstGeom>
          <a:noFill/>
        </p:spPr>
        <p:txBody>
          <a:bodyPr wrap="none" tIns="90000" bIns="90000" rtlCol="0">
            <a:spAutoFit/>
          </a:bodyPr>
          <a:lstStyle/>
          <a:p>
            <a:r>
              <a:rPr lang="en-US" sz="1400" i="1" dirty="0" smtClean="0">
                <a:latin typeface="Arial" pitchFamily="34" charset="0"/>
                <a:cs typeface="Arial" pitchFamily="34" charset="0"/>
              </a:rPr>
              <a:t>I can’t hold this for too long.</a:t>
            </a:r>
          </a:p>
          <a:p>
            <a:r>
              <a:rPr lang="en-US" sz="1400" i="1" dirty="0" smtClean="0">
                <a:latin typeface="Arial" pitchFamily="34" charset="0"/>
                <a:cs typeface="Arial" pitchFamily="34" charset="0"/>
              </a:rPr>
              <a:t>It’s just too tiring!</a:t>
            </a:r>
          </a:p>
        </p:txBody>
      </p:sp>
      <p:pic>
        <p:nvPicPr>
          <p:cNvPr id="25" name="Picture 4" descr="http://blog.mangoapps.com/wp-content/uploads/to-do.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spTree>
    <p:extLst>
      <p:ext uri="{BB962C8B-B14F-4D97-AF65-F5344CB8AC3E}">
        <p14:creationId xmlns:p14="http://schemas.microsoft.com/office/powerpoint/2010/main" xmlns="" val="8835343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2f1.  Example of how interviews can lead to ideas</a:t>
            </a:r>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4" name="Rectangle 13"/>
          <p:cNvSpPr/>
          <p:nvPr/>
        </p:nvSpPr>
        <p:spPr>
          <a:xfrm>
            <a:off x="471636" y="1409400"/>
            <a:ext cx="8964803" cy="73394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r>
              <a:rPr lang="en-US" sz="1600" dirty="0">
                <a:solidFill>
                  <a:schemeClr val="tx1"/>
                </a:solidFill>
                <a:latin typeface="Arial" pitchFamily="34" charset="0"/>
                <a:cs typeface="Arial" pitchFamily="34" charset="0"/>
              </a:rPr>
              <a:t>Tailoring the product or the market to fit the needs</a:t>
            </a:r>
          </a:p>
          <a:p>
            <a:pPr marL="236538" indent="-236538">
              <a:buFont typeface="Arial" pitchFamily="34" charset="0"/>
              <a:buChar char="•"/>
            </a:pPr>
            <a:r>
              <a:rPr lang="en-US" sz="1600" dirty="0" smtClean="0">
                <a:solidFill>
                  <a:schemeClr val="tx1"/>
                </a:solidFill>
                <a:latin typeface="Arial" pitchFamily="34" charset="0"/>
                <a:cs typeface="Arial" pitchFamily="34" charset="0"/>
              </a:rPr>
              <a:t>How might the product or service be made more convenient, cheaper, or catered to one specific feature that better addresses those customer needs? </a:t>
            </a:r>
          </a:p>
          <a:p>
            <a:pPr marL="236538" indent="-236538">
              <a:buFont typeface="Arial" pitchFamily="34" charset="0"/>
              <a:buChar char="•"/>
            </a:pPr>
            <a:r>
              <a:rPr lang="en-US" sz="1600" dirty="0" smtClean="0">
                <a:solidFill>
                  <a:schemeClr val="tx1"/>
                </a:solidFill>
                <a:latin typeface="Arial" pitchFamily="34" charset="0"/>
                <a:cs typeface="Arial" pitchFamily="34" charset="0"/>
              </a:rPr>
              <a:t>What do you really want to change? Think of multiple ways to adjust existing products to appeal to a new market or solve existing customers’ needs</a:t>
            </a:r>
          </a:p>
        </p:txBody>
      </p:sp>
      <p:sp>
        <p:nvSpPr>
          <p:cNvPr id="49154" name="AutoShape 2"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6" name="AutoShape 4"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8" name="AutoShape 6"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0" name="AutoShape 8"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9161" name="Picture 9"/>
          <p:cNvPicPr>
            <a:picLocks noChangeAspect="1" noChangeArrowheads="1"/>
          </p:cNvPicPr>
          <p:nvPr/>
        </p:nvPicPr>
        <p:blipFill>
          <a:blip r:embed="rId4" cstate="print"/>
          <a:srcRect l="17101" t="30910" r="51810" b="23924"/>
          <a:stretch>
            <a:fillRect/>
          </a:stretch>
        </p:blipFill>
        <p:spPr bwMode="auto">
          <a:xfrm>
            <a:off x="858347" y="2718208"/>
            <a:ext cx="2094277" cy="1621536"/>
          </a:xfrm>
          <a:prstGeom prst="rect">
            <a:avLst/>
          </a:prstGeom>
          <a:noFill/>
          <a:ln w="9525">
            <a:noFill/>
            <a:miter lim="800000"/>
            <a:headEnd/>
            <a:tailEnd/>
          </a:ln>
        </p:spPr>
      </p:pic>
      <p:sp>
        <p:nvSpPr>
          <p:cNvPr id="15" name="TextBox 14"/>
          <p:cNvSpPr txBox="1"/>
          <p:nvPr/>
        </p:nvSpPr>
        <p:spPr>
          <a:xfrm>
            <a:off x="212202" y="4339744"/>
            <a:ext cx="3196709" cy="828089"/>
          </a:xfrm>
          <a:prstGeom prst="rect">
            <a:avLst/>
          </a:prstGeom>
          <a:noFill/>
        </p:spPr>
        <p:txBody>
          <a:bodyPr wrap="none" tIns="90000" bIns="90000" rtlCol="0">
            <a:spAutoFit/>
          </a:bodyPr>
          <a:lstStyle/>
          <a:p>
            <a:pPr algn="ctr"/>
            <a:r>
              <a:rPr lang="en-US" sz="1400" b="1" dirty="0" smtClean="0">
                <a:latin typeface="Arial" pitchFamily="34" charset="0"/>
                <a:cs typeface="Arial" pitchFamily="34" charset="0"/>
              </a:rPr>
              <a:t>Transforming umbrella</a:t>
            </a:r>
          </a:p>
          <a:p>
            <a:pPr algn="ctr"/>
            <a:r>
              <a:rPr lang="en-US" sz="1400" b="1" dirty="0" smtClean="0">
                <a:latin typeface="Arial" pitchFamily="34" charset="0"/>
                <a:cs typeface="Arial" pitchFamily="34" charset="0"/>
              </a:rPr>
              <a:t>drip-free and waterproof protection</a:t>
            </a:r>
          </a:p>
          <a:p>
            <a:pPr algn="ctr"/>
            <a:r>
              <a:rPr lang="en-US" sz="1400" b="1" dirty="0" smtClean="0">
                <a:latin typeface="Arial" pitchFamily="34" charset="0"/>
                <a:cs typeface="Arial" pitchFamily="34" charset="0"/>
              </a:rPr>
              <a:t>&amp; handbag</a:t>
            </a:r>
          </a:p>
        </p:txBody>
      </p:sp>
      <p:sp>
        <p:nvSpPr>
          <p:cNvPr id="49163" name="AutoShape 11"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9164" name="Picture 12"/>
          <p:cNvPicPr>
            <a:picLocks noChangeAspect="1" noChangeArrowheads="1"/>
          </p:cNvPicPr>
          <p:nvPr/>
        </p:nvPicPr>
        <p:blipFill>
          <a:blip r:embed="rId5" cstate="print"/>
          <a:srcRect l="17857" t="28022" r="47775" b="6296"/>
          <a:stretch>
            <a:fillRect/>
          </a:stretch>
        </p:blipFill>
        <p:spPr bwMode="auto">
          <a:xfrm>
            <a:off x="3517576" y="3374490"/>
            <a:ext cx="2071568" cy="2109935"/>
          </a:xfrm>
          <a:prstGeom prst="rect">
            <a:avLst/>
          </a:prstGeom>
          <a:noFill/>
          <a:ln w="9525">
            <a:noFill/>
            <a:miter lim="800000"/>
            <a:headEnd/>
            <a:tailEnd/>
          </a:ln>
        </p:spPr>
      </p:pic>
      <p:sp>
        <p:nvSpPr>
          <p:cNvPr id="18" name="TextBox 17"/>
          <p:cNvSpPr txBox="1"/>
          <p:nvPr/>
        </p:nvSpPr>
        <p:spPr>
          <a:xfrm>
            <a:off x="3578536" y="3023009"/>
            <a:ext cx="1915910" cy="397201"/>
          </a:xfrm>
          <a:prstGeom prst="rect">
            <a:avLst/>
          </a:prstGeom>
          <a:noFill/>
        </p:spPr>
        <p:txBody>
          <a:bodyPr wrap="none" tIns="90000" bIns="90000" rtlCol="0">
            <a:spAutoFit/>
          </a:bodyPr>
          <a:lstStyle/>
          <a:p>
            <a:pPr algn="ctr"/>
            <a:r>
              <a:rPr lang="en-US" sz="1400" b="1" dirty="0" smtClean="0">
                <a:latin typeface="Arial" pitchFamily="34" charset="0"/>
                <a:cs typeface="Arial" pitchFamily="34" charset="0"/>
              </a:rPr>
              <a:t>Hands-free umbrella</a:t>
            </a:r>
          </a:p>
        </p:txBody>
      </p:sp>
      <p:pic>
        <p:nvPicPr>
          <p:cNvPr id="49166" name="Picture 14" descr="http://public.media.smithsonianmag.com/legacy_blog/Unbrella-design.jpg"/>
          <p:cNvPicPr>
            <a:picLocks noChangeAspect="1" noChangeArrowheads="1"/>
          </p:cNvPicPr>
          <p:nvPr/>
        </p:nvPicPr>
        <p:blipFill>
          <a:blip r:embed="rId6" cstate="print"/>
          <a:srcRect/>
          <a:stretch>
            <a:fillRect/>
          </a:stretch>
        </p:blipFill>
        <p:spPr bwMode="auto">
          <a:xfrm>
            <a:off x="5793929" y="2819987"/>
            <a:ext cx="3910015" cy="2194984"/>
          </a:xfrm>
          <a:prstGeom prst="rect">
            <a:avLst/>
          </a:prstGeom>
          <a:noFill/>
        </p:spPr>
      </p:pic>
      <p:sp>
        <p:nvSpPr>
          <p:cNvPr id="20" name="TextBox 19"/>
          <p:cNvSpPr txBox="1"/>
          <p:nvPr/>
        </p:nvSpPr>
        <p:spPr>
          <a:xfrm>
            <a:off x="6794850" y="4819086"/>
            <a:ext cx="1726755" cy="612645"/>
          </a:xfrm>
          <a:prstGeom prst="rect">
            <a:avLst/>
          </a:prstGeom>
          <a:noFill/>
        </p:spPr>
        <p:txBody>
          <a:bodyPr wrap="none" tIns="90000" bIns="90000" rtlCol="0">
            <a:spAutoFit/>
          </a:bodyPr>
          <a:lstStyle/>
          <a:p>
            <a:pPr algn="ctr"/>
            <a:r>
              <a:rPr lang="en-US" sz="1400" b="1" dirty="0" smtClean="0">
                <a:latin typeface="Arial" pitchFamily="34" charset="0"/>
                <a:cs typeface="Arial" pitchFamily="34" charset="0"/>
              </a:rPr>
              <a:t>No more wet or</a:t>
            </a:r>
          </a:p>
          <a:p>
            <a:pPr algn="ctr"/>
            <a:r>
              <a:rPr lang="en-US" sz="1400" b="1" dirty="0" smtClean="0">
                <a:latin typeface="Arial" pitchFamily="34" charset="0"/>
                <a:cs typeface="Arial" pitchFamily="34" charset="0"/>
              </a:rPr>
              <a:t>flip over umbrella</a:t>
            </a:r>
          </a:p>
        </p:txBody>
      </p:sp>
      <p:pic>
        <p:nvPicPr>
          <p:cNvPr id="21" name="Picture 4" descr="http://blog.mangoapps.com/wp-content/uploads/to-do.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pic>
        <p:nvPicPr>
          <p:cNvPr id="19" name="Picture 2" descr="https://encrypted-tbn0.gstatic.com/images?q=tbn:ANd9GcRTA6ibV7BsIKv-r3GrxdGHd3ECMxTgsLueqiqJV-ZHMKwdDMTc_h5eTY1u"/>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20959791">
            <a:off x="31575" y="951003"/>
            <a:ext cx="1135936" cy="769774"/>
          </a:xfrm>
          <a:prstGeom prst="rect">
            <a:avLst/>
          </a:prstGeom>
          <a:noFill/>
        </p:spPr>
      </p:pic>
      <p:sp>
        <p:nvSpPr>
          <p:cNvPr id="4" name="Rectangle 3"/>
          <p:cNvSpPr/>
          <p:nvPr/>
        </p:nvSpPr>
        <p:spPr>
          <a:xfrm>
            <a:off x="599543" y="5515244"/>
            <a:ext cx="8836896" cy="1200329"/>
          </a:xfrm>
          <a:prstGeom prst="rect">
            <a:avLst/>
          </a:prstGeom>
        </p:spPr>
        <p:txBody>
          <a:bodyPr wrap="square">
            <a:spAutoFit/>
          </a:bodyPr>
          <a:lstStyle/>
          <a:p>
            <a:r>
              <a:rPr lang="en-US" sz="1600" dirty="0" smtClean="0">
                <a:latin typeface="Arial" panose="020B0604020202020204" pitchFamily="34" charset="0"/>
                <a:cs typeface="Arial" panose="020B0604020202020204" pitchFamily="34" charset="0"/>
              </a:rPr>
              <a:t>Your mental filter might be saying: “that seems like a “nice to have” = “vitamin” solution and not a “painkiller” or other such naysaying thoughts… and you may be right, but…</a:t>
            </a:r>
            <a:endParaRPr lang="en-US" sz="16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Remember, you are in brainstorming mode, so go for quantity, write them all down!  </a:t>
            </a:r>
          </a:p>
          <a:p>
            <a:r>
              <a:rPr lang="en-US" sz="1600" dirty="0" smtClean="0">
                <a:latin typeface="Arial" panose="020B0604020202020204" pitchFamily="34" charset="0"/>
                <a:cs typeface="Arial" panose="020B0604020202020204" pitchFamily="34" charset="0"/>
              </a:rPr>
              <a:t>You’ll filter for quality later…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382752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2f2.  Assess Market Gaps</a:t>
            </a:r>
            <a:endParaRPr lang="en-US" dirty="0"/>
          </a:p>
        </p:txBody>
      </p:sp>
      <p:sp>
        <p:nvSpPr>
          <p:cNvPr id="3" name="Text Placeholder 2"/>
          <p:cNvSpPr>
            <a:spLocks noGrp="1"/>
          </p:cNvSpPr>
          <p:nvPr>
            <p:ph type="body" sz="quarter" idx="10"/>
          </p:nvPr>
        </p:nvSpPr>
        <p:spPr>
          <a:xfrm>
            <a:off x="471636" y="1413164"/>
            <a:ext cx="8961089" cy="4713315"/>
          </a:xfrm>
        </p:spPr>
        <p:txBody>
          <a:bodyPr/>
          <a:lstStyle/>
          <a:p>
            <a:pPr>
              <a:lnSpc>
                <a:spcPct val="150000"/>
              </a:lnSpc>
            </a:pPr>
            <a:r>
              <a:rPr lang="en-US" sz="1800" dirty="0" smtClean="0"/>
              <a:t>2 different methods of assessing market gaps and developing ideas to fill them:</a:t>
            </a:r>
          </a:p>
          <a:p>
            <a:pPr>
              <a:lnSpc>
                <a:spcPct val="150000"/>
              </a:lnSpc>
            </a:pPr>
            <a:endParaRPr lang="en-US" sz="1800" dirty="0"/>
          </a:p>
          <a:p>
            <a:pPr>
              <a:lnSpc>
                <a:spcPct val="150000"/>
              </a:lnSpc>
            </a:pPr>
            <a:endParaRPr lang="en-US" sz="1800" dirty="0" smtClean="0"/>
          </a:p>
          <a:p>
            <a:pPr>
              <a:lnSpc>
                <a:spcPct val="150000"/>
              </a:lnSpc>
            </a:pPr>
            <a:endParaRPr lang="en-US" sz="1800" dirty="0"/>
          </a:p>
          <a:p>
            <a:r>
              <a:rPr lang="en-US" sz="1800" dirty="0" smtClean="0"/>
              <a:t>First option:</a:t>
            </a:r>
          </a:p>
          <a:p>
            <a:pPr marL="342900" indent="-342900">
              <a:buFont typeface="+mj-lt"/>
              <a:buAutoNum type="arabicPeriod"/>
            </a:pPr>
            <a:r>
              <a:rPr lang="en-US" b="0" dirty="0" smtClean="0"/>
              <a:t>List names of companies in your target industry and what are they trying to solve</a:t>
            </a:r>
          </a:p>
          <a:p>
            <a:pPr marL="342900" indent="-342900">
              <a:buFont typeface="+mj-lt"/>
              <a:buAutoNum type="arabicPeriod"/>
            </a:pPr>
            <a:r>
              <a:rPr lang="en-US" b="0" dirty="0" smtClean="0"/>
              <a:t>List the market segments that are not served or targeted by these companies</a:t>
            </a:r>
          </a:p>
          <a:p>
            <a:pPr marL="342900" indent="-342900">
              <a:buFont typeface="+mj-lt"/>
              <a:buAutoNum type="arabicPeriod"/>
            </a:pPr>
            <a:r>
              <a:rPr lang="en-US" b="0" dirty="0" smtClean="0"/>
              <a:t>How can you serve these underserved segments? What customization does it require?</a:t>
            </a:r>
          </a:p>
          <a:p>
            <a:r>
              <a:rPr lang="en-US" sz="1800" dirty="0" smtClean="0"/>
              <a:t>Second option</a:t>
            </a:r>
            <a:r>
              <a:rPr lang="en-US" sz="1800" dirty="0"/>
              <a:t>:</a:t>
            </a:r>
          </a:p>
          <a:p>
            <a:pPr marL="342900" indent="-342900">
              <a:buFont typeface="+mj-lt"/>
              <a:buAutoNum type="arabicPeriod"/>
            </a:pPr>
            <a:r>
              <a:rPr lang="en-US" b="0" dirty="0"/>
              <a:t>List names of companies in your target industry and what are they trying to solve</a:t>
            </a:r>
          </a:p>
          <a:p>
            <a:pPr marL="342900" indent="-342900">
              <a:buFont typeface="+mj-lt"/>
              <a:buAutoNum type="arabicPeriod"/>
            </a:pPr>
            <a:r>
              <a:rPr lang="en-US" b="0" dirty="0" smtClean="0"/>
              <a:t>Assess any barriers to use: skills, geographic constraints, high costs, </a:t>
            </a:r>
            <a:r>
              <a:rPr lang="en-US" b="0" dirty="0" err="1" smtClean="0"/>
              <a:t>etc</a:t>
            </a:r>
            <a:endParaRPr lang="en-US" b="0" dirty="0"/>
          </a:p>
          <a:p>
            <a:pPr marL="342900" indent="-342900">
              <a:buFont typeface="+mj-lt"/>
              <a:buAutoNum type="arabicPeriod"/>
            </a:pPr>
            <a:r>
              <a:rPr lang="en-US" b="0" dirty="0" smtClean="0"/>
              <a:t>Determine who would be an ideal customer segment if one of these barriers could be reduced</a:t>
            </a:r>
            <a:endParaRPr lang="en-US" b="0" dirty="0"/>
          </a:p>
          <a:p>
            <a:pPr marL="342900" indent="-342900">
              <a:buFont typeface="+mj-lt"/>
              <a:buAutoNum type="arabicPeriod"/>
            </a:pPr>
            <a:endParaRPr lang="en-US" b="0" dirty="0" smtClean="0"/>
          </a:p>
          <a:p>
            <a:r>
              <a:rPr lang="en-US" b="0" dirty="0" smtClean="0">
                <a:latin typeface="Arial" pitchFamily="34" charset="0"/>
                <a:cs typeface="Arial" pitchFamily="34" charset="0"/>
              </a:rPr>
              <a:t>Develop </a:t>
            </a:r>
            <a:r>
              <a:rPr lang="en-US" b="0" dirty="0">
                <a:latin typeface="Arial" pitchFamily="34" charset="0"/>
                <a:cs typeface="Arial" pitchFamily="34" charset="0"/>
              </a:rPr>
              <a:t>a potential </a:t>
            </a:r>
            <a:r>
              <a:rPr lang="en-US" b="0" dirty="0" smtClean="0">
                <a:latin typeface="Arial" pitchFamily="34" charset="0"/>
                <a:cs typeface="Arial" pitchFamily="34" charset="0"/>
              </a:rPr>
              <a:t>solution/offering </a:t>
            </a:r>
            <a:r>
              <a:rPr lang="en-US" b="0" dirty="0">
                <a:latin typeface="Arial" pitchFamily="34" charset="0"/>
                <a:cs typeface="Arial" pitchFamily="34" charset="0"/>
              </a:rPr>
              <a:t>(</a:t>
            </a:r>
            <a:r>
              <a:rPr lang="en-US" b="0" dirty="0" smtClean="0">
                <a:latin typeface="Arial" pitchFamily="34" charset="0"/>
                <a:cs typeface="Arial" pitchFamily="34" charset="0"/>
              </a:rPr>
              <a:t>business idea), </a:t>
            </a:r>
            <a:r>
              <a:rPr lang="en-US" b="0" dirty="0">
                <a:latin typeface="Arial" pitchFamily="34" charset="0"/>
                <a:cs typeface="Arial" pitchFamily="34" charset="0"/>
              </a:rPr>
              <a:t>then verify </a:t>
            </a:r>
            <a:r>
              <a:rPr lang="en-US" b="0" dirty="0" smtClean="0">
                <a:latin typeface="Arial" pitchFamily="34" charset="0"/>
                <a:cs typeface="Arial" pitchFamily="34" charset="0"/>
              </a:rPr>
              <a:t>each idea </a:t>
            </a:r>
            <a:r>
              <a:rPr lang="en-US" b="0" dirty="0">
                <a:latin typeface="Arial" pitchFamily="34" charset="0"/>
                <a:cs typeface="Arial" pitchFamily="34" charset="0"/>
              </a:rPr>
              <a:t>to understand if it’s a ‘painkiller’ or only a ‘vitamin</a:t>
            </a:r>
            <a:r>
              <a:rPr lang="en-US" b="0" dirty="0" smtClean="0">
                <a:latin typeface="Arial" pitchFamily="34" charset="0"/>
                <a:cs typeface="Arial" pitchFamily="34" charset="0"/>
              </a:rPr>
              <a:t>’</a:t>
            </a:r>
            <a:endParaRPr lang="en-US" b="0" dirty="0" smtClean="0"/>
          </a:p>
          <a:p>
            <a:pPr marL="342900" indent="-342900">
              <a:buFont typeface="+mj-lt"/>
              <a:buAutoNum type="arabicPeriod"/>
            </a:pP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49154" name="AutoShape 2"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6" name="AutoShape 4"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8" name="AutoShape 6"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0" name="AutoShape 8"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3" name="AutoShape 11"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 name="Picture 4" descr="http://blog.mangoapps.com/wp-content/uploads/to-d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pic>
        <p:nvPicPr>
          <p:cNvPr id="7" name="Picture 6"/>
          <p:cNvPicPr>
            <a:picLocks noChangeAspect="1"/>
          </p:cNvPicPr>
          <p:nvPr/>
        </p:nvPicPr>
        <p:blipFill>
          <a:blip r:embed="rId5" cstate="print">
            <a:clrChange>
              <a:clrFrom>
                <a:srgbClr val="000000"/>
              </a:clrFrom>
              <a:clrTo>
                <a:srgbClr val="000000">
                  <a:alpha val="0"/>
                </a:srgbClr>
              </a:clrTo>
            </a:clrChange>
          </a:blip>
          <a:stretch>
            <a:fillRect/>
          </a:stretch>
        </p:blipFill>
        <p:spPr>
          <a:xfrm>
            <a:off x="3343804" y="2165572"/>
            <a:ext cx="1016159" cy="1016159"/>
          </a:xfrm>
          <a:prstGeom prst="rect">
            <a:avLst/>
          </a:prstGeom>
        </p:spPr>
      </p:pic>
      <p:pic>
        <p:nvPicPr>
          <p:cNvPr id="38920" name="Picture 8" descr="http://www.efellemedia.com/ecom_img/eservice_business-applications-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922363" y="2292003"/>
            <a:ext cx="853541" cy="85354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 Placeholder 2"/>
          <p:cNvSpPr txBox="1">
            <a:spLocks/>
          </p:cNvSpPr>
          <p:nvPr/>
        </p:nvSpPr>
        <p:spPr>
          <a:xfrm>
            <a:off x="3240287" y="1789962"/>
            <a:ext cx="1230643" cy="960448"/>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pPr>
            <a:r>
              <a:rPr lang="en-US" sz="1800" u="sng" dirty="0" smtClean="0"/>
              <a:t>Customer</a:t>
            </a:r>
            <a:endParaRPr lang="en-US" u="sng" dirty="0"/>
          </a:p>
        </p:txBody>
      </p:sp>
      <p:sp>
        <p:nvSpPr>
          <p:cNvPr id="18" name="Text Placeholder 2"/>
          <p:cNvSpPr txBox="1">
            <a:spLocks/>
          </p:cNvSpPr>
          <p:nvPr/>
        </p:nvSpPr>
        <p:spPr>
          <a:xfrm>
            <a:off x="5316368" y="1789962"/>
            <a:ext cx="1923213" cy="960448"/>
          </a:xfrm>
          <a:prstGeom prst="rect">
            <a:avLst/>
          </a:prstGeom>
        </p:spPr>
        <p:txBody>
          <a:bodyPr vert="horz" lIns="0" tIns="0" rIns="0" bIns="0" rtlCol="0">
            <a:noAutofit/>
          </a:bodyPr>
          <a:lst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pPr>
            <a:r>
              <a:rPr lang="en-US" sz="1800" u="sng" dirty="0" smtClean="0"/>
              <a:t>Product / Service</a:t>
            </a:r>
            <a:endParaRPr lang="en-US" u="sng" dirty="0"/>
          </a:p>
        </p:txBody>
      </p:sp>
      <p:sp>
        <p:nvSpPr>
          <p:cNvPr id="8" name="Right Arrow 7"/>
          <p:cNvSpPr/>
          <p:nvPr/>
        </p:nvSpPr>
        <p:spPr>
          <a:xfrm>
            <a:off x="4071265" y="3131393"/>
            <a:ext cx="1932717" cy="552091"/>
          </a:xfrm>
          <a:prstGeom prst="rightArrow">
            <a:avLst/>
          </a:prstGeom>
          <a:solidFill>
            <a:srgbClr val="75BA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0" name="Right Arrow 19"/>
          <p:cNvSpPr/>
          <p:nvPr/>
        </p:nvSpPr>
        <p:spPr>
          <a:xfrm rot="10800000">
            <a:off x="4071265" y="4373744"/>
            <a:ext cx="1932717" cy="552091"/>
          </a:xfrm>
          <a:prstGeom prst="rightArrow">
            <a:avLst/>
          </a:prstGeom>
          <a:solidFill>
            <a:srgbClr val="75BAF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xmlns="" val="4210571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2f2.  Gap: Assess existing product - example</a:t>
            </a: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7" name="Rectangle 16"/>
          <p:cNvSpPr/>
          <p:nvPr/>
        </p:nvSpPr>
        <p:spPr>
          <a:xfrm>
            <a:off x="471636" y="1388125"/>
            <a:ext cx="9176861" cy="34519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r>
              <a:rPr lang="en-US" sz="1600" dirty="0" smtClean="0">
                <a:solidFill>
                  <a:schemeClr val="tx1"/>
                </a:solidFill>
                <a:latin typeface="Arial" pitchFamily="34" charset="0"/>
                <a:cs typeface="Arial" pitchFamily="34" charset="0"/>
              </a:rPr>
              <a:t>Financial services industry</a:t>
            </a:r>
          </a:p>
          <a:p>
            <a:pPr marL="236538" indent="-236538">
              <a:buFont typeface="Arial" pitchFamily="34" charset="0"/>
              <a:buChar char="•"/>
            </a:pPr>
            <a:r>
              <a:rPr lang="en-US" sz="1600" dirty="0" smtClean="0">
                <a:solidFill>
                  <a:schemeClr val="tx1"/>
                </a:solidFill>
                <a:latin typeface="Arial" pitchFamily="34" charset="0"/>
                <a:cs typeface="Arial" pitchFamily="34" charset="0"/>
              </a:rPr>
              <a:t>Are there potential customers for a product or service category that are not being adequately addressed? – people who don’t have an account at a financial institution </a:t>
            </a:r>
          </a:p>
          <a:p>
            <a:pPr marL="236538" indent="-236538">
              <a:buFont typeface="Arial" pitchFamily="34" charset="0"/>
              <a:buChar char="•"/>
            </a:pPr>
            <a:r>
              <a:rPr lang="en-US" sz="1600" dirty="0" smtClean="0">
                <a:solidFill>
                  <a:schemeClr val="tx1"/>
                </a:solidFill>
                <a:latin typeface="Arial" pitchFamily="34" charset="0"/>
                <a:cs typeface="Arial" pitchFamily="34" charset="0"/>
              </a:rPr>
              <a:t>Are there any missing key features that the customers would like to have? How would you improve the product to bring it to different market? </a:t>
            </a:r>
          </a:p>
          <a:p>
            <a:pPr marL="236538" indent="-236538">
              <a:buFont typeface="Arial" pitchFamily="34" charset="0"/>
              <a:buChar char="•"/>
            </a:pPr>
            <a:endParaRPr lang="en-US" sz="1600" dirty="0" smtClean="0">
              <a:solidFill>
                <a:schemeClr val="tx1"/>
              </a:solidFill>
              <a:latin typeface="Arial" pitchFamily="34" charset="0"/>
              <a:cs typeface="Arial" pitchFamily="34" charset="0"/>
            </a:endParaRPr>
          </a:p>
          <a:p>
            <a:pPr marL="236538" indent="-236538">
              <a:buFont typeface="Arial" pitchFamily="34" charset="0"/>
              <a:buChar char="•"/>
            </a:pPr>
            <a:endParaRPr lang="en-US" sz="1600" dirty="0" smtClean="0">
              <a:solidFill>
                <a:schemeClr val="tx1"/>
              </a:solidFill>
              <a:latin typeface="Arial" pitchFamily="34" charset="0"/>
              <a:cs typeface="Arial" pitchFamily="34" charset="0"/>
            </a:endParaRPr>
          </a:p>
        </p:txBody>
      </p:sp>
      <p:pic>
        <p:nvPicPr>
          <p:cNvPr id="61442" name="Picture 2" descr="https://encrypted-tbn0.gstatic.com/images?q=tbn:ANd9GcRTA6ibV7BsIKv-r3GrxdGHd3ECMxTgsLueqiqJV-ZHMKwdDMTc_h5eTY1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959791">
            <a:off x="612288" y="2748821"/>
            <a:ext cx="2600325" cy="1762126"/>
          </a:xfrm>
          <a:prstGeom prst="rect">
            <a:avLst/>
          </a:prstGeom>
          <a:noFill/>
        </p:spPr>
      </p:pic>
      <p:pic>
        <p:nvPicPr>
          <p:cNvPr id="25" name="Picture 4" descr="http://blog.mangoapps.com/wp-content/uploads/to-do.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pic>
        <p:nvPicPr>
          <p:cNvPr id="32770" name="Picture 2" descr="http://www.innovationiseverywhere.com/wp-content/uploads/2014/05/unbanked-population-stats-demographics-world-bank-bitcoin-mobile-money-afrikoin-kenya-martin-pasquier.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668305" y="3910441"/>
            <a:ext cx="3784450" cy="2518790"/>
          </a:xfrm>
          <a:prstGeom prst="rect">
            <a:avLst/>
          </a:prstGeom>
          <a:noFill/>
          <a:extLst>
            <a:ext uri="{909E8E84-426E-40DD-AFC4-6F175D3DCCD1}">
              <a14:hiddenFill xmlns:a14="http://schemas.microsoft.com/office/drawing/2010/main" xmlns="">
                <a:solidFill>
                  <a:srgbClr val="FFFFFF"/>
                </a:solidFill>
              </a14:hiddenFill>
            </a:ext>
          </a:extLst>
        </p:spPr>
      </p:pic>
      <p:pic>
        <p:nvPicPr>
          <p:cNvPr id="32772" name="Picture 4" descr="http://freesamples.us/wp-content/uploads/2014/04/Kohls-Prepaid-Visa-Card.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025725" y="4497654"/>
            <a:ext cx="2143346" cy="134796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Arrow Connector 3"/>
          <p:cNvCxnSpPr>
            <a:stCxn id="32770" idx="3"/>
            <a:endCxn id="32772" idx="1"/>
          </p:cNvCxnSpPr>
          <p:nvPr/>
        </p:nvCxnSpPr>
        <p:spPr>
          <a:xfrm>
            <a:off x="6452755" y="5169836"/>
            <a:ext cx="572970" cy="180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95611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2f3.  Assess Market Trend</a:t>
            </a:r>
            <a:endParaRPr lang="en-US" dirty="0"/>
          </a:p>
        </p:txBody>
      </p:sp>
      <p:sp>
        <p:nvSpPr>
          <p:cNvPr id="3" name="Text Placeholder 2"/>
          <p:cNvSpPr>
            <a:spLocks noGrp="1"/>
          </p:cNvSpPr>
          <p:nvPr>
            <p:ph type="body" sz="quarter" idx="10"/>
          </p:nvPr>
        </p:nvSpPr>
        <p:spPr/>
        <p:txBody>
          <a:bodyPr/>
          <a:lstStyle/>
          <a:p>
            <a:r>
              <a:rPr lang="en-US" sz="1800" dirty="0"/>
              <a:t>Steps to </a:t>
            </a:r>
            <a:r>
              <a:rPr lang="en-US" sz="1800" dirty="0" smtClean="0"/>
              <a:t>developing </a:t>
            </a:r>
            <a:r>
              <a:rPr lang="en-US" sz="1800" dirty="0"/>
              <a:t>a business </a:t>
            </a:r>
            <a:r>
              <a:rPr lang="en-US" sz="1800" dirty="0" smtClean="0"/>
              <a:t>idea based on a market trend:</a:t>
            </a:r>
            <a:endParaRPr lang="en-US" sz="1800" dirty="0"/>
          </a:p>
          <a:p>
            <a:pPr marL="342900" indent="-342900">
              <a:buFont typeface="+mj-lt"/>
              <a:buAutoNum type="arabicPeriod"/>
            </a:pPr>
            <a:r>
              <a:rPr lang="en-US" b="0" dirty="0" smtClean="0">
                <a:latin typeface="+mj-lt"/>
              </a:rPr>
              <a:t>Research </a:t>
            </a:r>
            <a:r>
              <a:rPr lang="en-US" b="0" dirty="0">
                <a:latin typeface="+mj-lt"/>
              </a:rPr>
              <a:t>the industry of your interest</a:t>
            </a:r>
          </a:p>
          <a:p>
            <a:pPr marL="342900" indent="-342900">
              <a:buFont typeface="+mj-lt"/>
              <a:buAutoNum type="arabicPeriod"/>
            </a:pPr>
            <a:r>
              <a:rPr lang="en-US" b="0" dirty="0">
                <a:latin typeface="+mj-lt"/>
              </a:rPr>
              <a:t>List </a:t>
            </a:r>
            <a:r>
              <a:rPr lang="en-US" b="0" dirty="0" smtClean="0">
                <a:latin typeface="+mj-lt"/>
              </a:rPr>
              <a:t>the top trends in the industry of your interest</a:t>
            </a:r>
          </a:p>
          <a:p>
            <a:pPr marL="800100" lvl="1" indent="-342900">
              <a:buFont typeface="+mj-lt"/>
              <a:buAutoNum type="alphaLcPeriod"/>
            </a:pPr>
            <a:r>
              <a:rPr lang="en-US" dirty="0" smtClean="0"/>
              <a:t>Find inspiration from top companies in the industry and how they have succeeded</a:t>
            </a:r>
            <a:endParaRPr lang="en-US" dirty="0"/>
          </a:p>
          <a:p>
            <a:pPr marL="800100" lvl="1" indent="-342900">
              <a:buFont typeface="+mj-lt"/>
              <a:buAutoNum type="alphaLcPeriod"/>
            </a:pPr>
            <a:r>
              <a:rPr lang="en-US" dirty="0" smtClean="0"/>
              <a:t>Find inspiration </a:t>
            </a:r>
            <a:r>
              <a:rPr lang="en-US" dirty="0"/>
              <a:t>from </a:t>
            </a:r>
            <a:r>
              <a:rPr lang="en-US" dirty="0" smtClean="0"/>
              <a:t>emerging companies and how they have made a name for themselves</a:t>
            </a:r>
            <a:endParaRPr lang="en-US" b="0" dirty="0">
              <a:latin typeface="+mj-lt"/>
            </a:endParaRPr>
          </a:p>
          <a:p>
            <a:pPr marL="342900" indent="-342900">
              <a:buFont typeface="+mj-lt"/>
              <a:buAutoNum type="arabicPeriod"/>
            </a:pPr>
            <a:r>
              <a:rPr lang="en-US" b="0" dirty="0" smtClean="0">
                <a:latin typeface="+mj-lt"/>
                <a:cs typeface="Arial" pitchFamily="34" charset="0"/>
              </a:rPr>
              <a:t>Develop </a:t>
            </a:r>
            <a:r>
              <a:rPr lang="en-US" b="0" dirty="0">
                <a:latin typeface="+mj-lt"/>
                <a:cs typeface="Arial" pitchFamily="34" charset="0"/>
              </a:rPr>
              <a:t>a potential </a:t>
            </a:r>
            <a:r>
              <a:rPr lang="en-US" b="0" dirty="0" smtClean="0">
                <a:latin typeface="+mj-lt"/>
                <a:cs typeface="Arial" pitchFamily="34" charset="0"/>
              </a:rPr>
              <a:t>offering </a:t>
            </a:r>
            <a:r>
              <a:rPr lang="en-US" b="0" dirty="0">
                <a:latin typeface="+mj-lt"/>
                <a:cs typeface="Arial" pitchFamily="34" charset="0"/>
              </a:rPr>
              <a:t>(</a:t>
            </a:r>
            <a:r>
              <a:rPr lang="en-US" b="0" dirty="0" smtClean="0">
                <a:latin typeface="+mj-lt"/>
                <a:cs typeface="Arial" pitchFamily="34" charset="0"/>
              </a:rPr>
              <a:t>business idea)</a:t>
            </a:r>
            <a:endParaRPr lang="en-US" b="0" dirty="0">
              <a:latin typeface="+mj-lt"/>
            </a:endParaRPr>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4" name="Rectangle 13"/>
          <p:cNvSpPr/>
          <p:nvPr/>
        </p:nvSpPr>
        <p:spPr>
          <a:xfrm>
            <a:off x="471636" y="1409400"/>
            <a:ext cx="8964803" cy="73394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endParaRPr lang="en-US" sz="1200" dirty="0" smtClean="0">
              <a:solidFill>
                <a:schemeClr val="tx1"/>
              </a:solidFill>
              <a:latin typeface="Arial" pitchFamily="34" charset="0"/>
              <a:cs typeface="Arial" pitchFamily="34" charset="0"/>
            </a:endParaRPr>
          </a:p>
        </p:txBody>
      </p:sp>
      <p:sp>
        <p:nvSpPr>
          <p:cNvPr id="49154" name="AutoShape 2"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6" name="AutoShape 4"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8" name="AutoShape 6"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0" name="AutoShape 8"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3" name="AutoShape 11"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 name="Picture 4" descr="http://blog.mangoapps.com/wp-content/uploads/to-d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sp>
        <p:nvSpPr>
          <p:cNvPr id="4" name="TextBox 3"/>
          <p:cNvSpPr txBox="1"/>
          <p:nvPr/>
        </p:nvSpPr>
        <p:spPr>
          <a:xfrm>
            <a:off x="1922318" y="3834245"/>
            <a:ext cx="3179618" cy="2336194"/>
          </a:xfrm>
          <a:prstGeom prst="rect">
            <a:avLst/>
          </a:prstGeom>
        </p:spPr>
        <p:style>
          <a:lnRef idx="0">
            <a:schemeClr val="accent6"/>
          </a:lnRef>
          <a:fillRef idx="3">
            <a:schemeClr val="accent6"/>
          </a:fillRef>
          <a:effectRef idx="3">
            <a:schemeClr val="accent6"/>
          </a:effectRef>
          <a:fontRef idx="minor">
            <a:schemeClr val="lt1"/>
          </a:fontRef>
        </p:style>
        <p:txBody>
          <a:bodyPr wrap="square" tIns="90000" bIns="90000" rtlCol="0">
            <a:spAutoFit/>
          </a:bodyPr>
          <a:lstStyle/>
          <a:p>
            <a:pPr algn="ctr"/>
            <a:r>
              <a:rPr lang="en-US" sz="1400" dirty="0" smtClean="0"/>
              <a:t>TREND: shift </a:t>
            </a:r>
            <a:r>
              <a:rPr lang="en-US" sz="1400" dirty="0"/>
              <a:t>towards contract employees and utilization of freelance personnel to fill expertise gaps, as well as roles traditionally performed by full-time employees, to help ease business costs and increase cash flow</a:t>
            </a:r>
            <a:r>
              <a:rPr lang="en-US" sz="1400" dirty="0" smtClean="0"/>
              <a:t>. In addition, employees are looking for flexible working condition (working from home, deciding what to work on).</a:t>
            </a:r>
            <a:endParaRPr lang="en-US" sz="1400" dirty="0" smtClean="0">
              <a:latin typeface="Arial" pitchFamily="34" charset="0"/>
              <a:cs typeface="Arial" pitchFamily="34" charset="0"/>
            </a:endParaRPr>
          </a:p>
        </p:txBody>
      </p:sp>
      <p:pic>
        <p:nvPicPr>
          <p:cNvPr id="33794" name="Picture 2" descr="http://www.outsourceprofessionalservices.com/Images/logo1386-94.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92421" y="4544275"/>
            <a:ext cx="3676650" cy="895351"/>
          </a:xfrm>
          <a:prstGeom prst="rect">
            <a:avLst/>
          </a:prstGeom>
        </p:spPr>
        <p:style>
          <a:lnRef idx="2">
            <a:schemeClr val="accent6"/>
          </a:lnRef>
          <a:fillRef idx="1">
            <a:schemeClr val="lt1"/>
          </a:fillRef>
          <a:effectRef idx="0">
            <a:schemeClr val="accent6"/>
          </a:effectRef>
          <a:fontRef idx="minor">
            <a:schemeClr val="dk1"/>
          </a:fontRef>
        </p:style>
      </p:pic>
      <p:cxnSp>
        <p:nvCxnSpPr>
          <p:cNvPr id="6" name="Straight Arrow Connector 5"/>
          <p:cNvCxnSpPr/>
          <p:nvPr/>
        </p:nvCxnSpPr>
        <p:spPr>
          <a:xfrm>
            <a:off x="5101936" y="5002342"/>
            <a:ext cx="390485" cy="0"/>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79425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2f2.  Example of research - inspiration </a:t>
            </a:r>
            <a:r>
              <a:rPr lang="en-US" dirty="0"/>
              <a:t>from </a:t>
            </a:r>
            <a:r>
              <a:rPr lang="en-US" dirty="0" smtClean="0"/>
              <a:t>the food industry</a:t>
            </a: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22" name="Picture 2" descr="https://encrypted-tbn2.gstatic.com/images?q=tbn:ANd9GcS9ZFvOWmsht4ud9iHtEZHov_23g1UZhmYrCderix0c5JzGp1Z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61442" name="AutoShape 2" descr="http://upload.wikimedia.org/wikipedia/commons/0/0b/Ouya_Logo_(Color).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5842" name="Picture 2" descr="Image result for feastl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46620" y="1683202"/>
            <a:ext cx="1371600" cy="13716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6" descr="Image result for blue apr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blue apr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Image result for blue apr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1" name="Picture 1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930032" y="1762367"/>
            <a:ext cx="3152775" cy="1447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AutoShape 13" descr="Image result for chefda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4" name="Picture 1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66267" y="3788786"/>
            <a:ext cx="3895725" cy="1171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AutoShape 16" descr="Image result for munchery logo"/>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7" name="Picture 1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884312" y="3576963"/>
            <a:ext cx="1404072" cy="14040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8" name="Picture 18"/>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645213" y="1370887"/>
            <a:ext cx="1564553" cy="15645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9" name="Picture 19"/>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614197" y="5346690"/>
            <a:ext cx="3287857" cy="7531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5579274" y="3148975"/>
            <a:ext cx="3755355"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Recipes and ingredients delivered each week</a:t>
            </a:r>
          </a:p>
        </p:txBody>
      </p:sp>
      <p:sp>
        <p:nvSpPr>
          <p:cNvPr id="19" name="TextBox 18"/>
          <p:cNvSpPr txBox="1"/>
          <p:nvPr/>
        </p:nvSpPr>
        <p:spPr>
          <a:xfrm>
            <a:off x="5861070" y="4497208"/>
            <a:ext cx="3755355" cy="551090"/>
          </a:xfrm>
          <a:prstGeom prst="rect">
            <a:avLst/>
          </a:prstGeom>
          <a:noFill/>
        </p:spPr>
        <p:txBody>
          <a:bodyPr wrap="square" tIns="90000" bIns="90000" rtlCol="0">
            <a:spAutoFit/>
          </a:bodyPr>
          <a:lstStyle/>
          <a:p>
            <a:pPr algn="ctr"/>
            <a:r>
              <a:rPr lang="en-US" sz="1200" dirty="0" smtClean="0">
                <a:latin typeface="Arial" pitchFamily="34" charset="0"/>
                <a:cs typeface="Arial" pitchFamily="34" charset="0"/>
              </a:rPr>
              <a:t>Fresh ingredients.  Chef-made.  Delivered.  </a:t>
            </a:r>
          </a:p>
          <a:p>
            <a:pPr algn="ctr"/>
            <a:r>
              <a:rPr lang="en-US" sz="1200" dirty="0" smtClean="0">
                <a:latin typeface="Arial" pitchFamily="34" charset="0"/>
                <a:cs typeface="Arial" pitchFamily="34" charset="0"/>
              </a:rPr>
              <a:t>Ready when you are.</a:t>
            </a:r>
          </a:p>
        </p:txBody>
      </p:sp>
      <p:sp>
        <p:nvSpPr>
          <p:cNvPr id="20" name="TextBox 19"/>
          <p:cNvSpPr txBox="1"/>
          <p:nvPr/>
        </p:nvSpPr>
        <p:spPr>
          <a:xfrm>
            <a:off x="4380447" y="6093594"/>
            <a:ext cx="3755355"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Get better deals on your groceries</a:t>
            </a:r>
          </a:p>
        </p:txBody>
      </p:sp>
      <p:sp>
        <p:nvSpPr>
          <p:cNvPr id="21" name="TextBox 20"/>
          <p:cNvSpPr txBox="1"/>
          <p:nvPr/>
        </p:nvSpPr>
        <p:spPr>
          <a:xfrm>
            <a:off x="966525" y="4948350"/>
            <a:ext cx="3755355"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Ingredients to cook a top Chef recipe</a:t>
            </a:r>
          </a:p>
          <a:p>
            <a:pPr algn="ctr"/>
            <a:r>
              <a:rPr lang="en-US" sz="1400" dirty="0" smtClean="0">
                <a:latin typeface="Arial" pitchFamily="34" charset="0"/>
                <a:cs typeface="Arial" pitchFamily="34" charset="0"/>
              </a:rPr>
              <a:t>Including videos</a:t>
            </a:r>
          </a:p>
        </p:txBody>
      </p:sp>
      <p:sp>
        <p:nvSpPr>
          <p:cNvPr id="23" name="TextBox 22"/>
          <p:cNvSpPr txBox="1"/>
          <p:nvPr/>
        </p:nvSpPr>
        <p:spPr>
          <a:xfrm>
            <a:off x="583362" y="2998616"/>
            <a:ext cx="2504895"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Discover the best pop-ups and rising chefs around you</a:t>
            </a:r>
          </a:p>
        </p:txBody>
      </p:sp>
      <p:sp>
        <p:nvSpPr>
          <p:cNvPr id="24" name="TextBox 23"/>
          <p:cNvSpPr txBox="1"/>
          <p:nvPr/>
        </p:nvSpPr>
        <p:spPr>
          <a:xfrm>
            <a:off x="3074379" y="2415277"/>
            <a:ext cx="2504895"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Your partner in personal nutrition</a:t>
            </a:r>
          </a:p>
        </p:txBody>
      </p:sp>
    </p:spTree>
    <p:extLst>
      <p:ext uri="{BB962C8B-B14F-4D97-AF65-F5344CB8AC3E}">
        <p14:creationId xmlns:p14="http://schemas.microsoft.com/office/powerpoint/2010/main" xmlns="" val="3217360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this deck</a:t>
            </a:r>
            <a:endParaRPr lang="en-US" dirty="0"/>
          </a:p>
        </p:txBody>
      </p:sp>
      <p:sp>
        <p:nvSpPr>
          <p:cNvPr id="3" name="Text Placeholder 2"/>
          <p:cNvSpPr>
            <a:spLocks noGrp="1"/>
          </p:cNvSpPr>
          <p:nvPr>
            <p:ph type="body" sz="quarter" idx="10"/>
          </p:nvPr>
        </p:nvSpPr>
        <p:spPr>
          <a:xfrm>
            <a:off x="888521" y="1508760"/>
            <a:ext cx="8544204" cy="4617720"/>
          </a:xfrm>
        </p:spPr>
        <p:txBody>
          <a:bodyPr/>
          <a:lstStyle/>
          <a:p>
            <a:pPr marL="342900" indent="-342900">
              <a:buFont typeface="+mj-lt"/>
              <a:buAutoNum type="arabicPeriod"/>
            </a:pPr>
            <a:r>
              <a:rPr lang="en-US" sz="1800" dirty="0" smtClean="0"/>
              <a:t>Overview of the process</a:t>
            </a:r>
          </a:p>
          <a:p>
            <a:pPr marL="342900" indent="-342900">
              <a:buFont typeface="+mj-lt"/>
              <a:buAutoNum type="arabicPeriod"/>
            </a:pPr>
            <a:r>
              <a:rPr lang="en-US" sz="1800" dirty="0" smtClean="0"/>
              <a:t>Discovery – coming up with ideas</a:t>
            </a:r>
          </a:p>
          <a:p>
            <a:pPr marL="800100" lvl="1" indent="-342900">
              <a:buFont typeface="+mj-lt"/>
              <a:buAutoNum type="alphaLcPeriod"/>
            </a:pPr>
            <a:r>
              <a:rPr lang="en-US" sz="1800" dirty="0" smtClean="0"/>
              <a:t>What’s going on in the world</a:t>
            </a:r>
          </a:p>
          <a:p>
            <a:pPr marL="800100" lvl="1" indent="-342900">
              <a:buFont typeface="+mj-lt"/>
              <a:buAutoNum type="alphaLcPeriod"/>
            </a:pPr>
            <a:r>
              <a:rPr lang="en-US" sz="1800" dirty="0" smtClean="0"/>
              <a:t>Determine your interest area(s)</a:t>
            </a:r>
          </a:p>
          <a:p>
            <a:pPr marL="800100" lvl="1" indent="-342900">
              <a:buFont typeface="+mj-lt"/>
              <a:buAutoNum type="alphaLcPeriod"/>
            </a:pPr>
            <a:r>
              <a:rPr lang="en-US" sz="1800" dirty="0" smtClean="0"/>
              <a:t>Ways of finding opportunities:</a:t>
            </a:r>
          </a:p>
          <a:p>
            <a:pPr marL="1257300" lvl="2" indent="-342900">
              <a:buFont typeface="+mj-lt"/>
              <a:buAutoNum type="alphaLcPeriod"/>
            </a:pPr>
            <a:r>
              <a:rPr lang="en-US" dirty="0" smtClean="0"/>
              <a:t>Needs</a:t>
            </a:r>
          </a:p>
          <a:p>
            <a:pPr marL="1257300" lvl="2" indent="-342900">
              <a:buFont typeface="+mj-lt"/>
              <a:buAutoNum type="alphaLcPeriod"/>
            </a:pPr>
            <a:r>
              <a:rPr lang="en-US" dirty="0" smtClean="0"/>
              <a:t>Gaps </a:t>
            </a:r>
          </a:p>
          <a:p>
            <a:pPr marL="1257300" lvl="2" indent="-342900">
              <a:buFont typeface="+mj-lt"/>
              <a:buAutoNum type="alphaLcPeriod"/>
            </a:pPr>
            <a:r>
              <a:rPr lang="en-US" dirty="0" smtClean="0"/>
              <a:t>Trends</a:t>
            </a:r>
          </a:p>
          <a:p>
            <a:pPr marL="800100" lvl="1" indent="-342900">
              <a:buFont typeface="+mj-lt"/>
              <a:buAutoNum type="alphaLcPeriod"/>
            </a:pPr>
            <a:r>
              <a:rPr lang="en-US" sz="1800" dirty="0" smtClean="0"/>
              <a:t>Turning needs, gaps, and trends into ideas</a:t>
            </a:r>
          </a:p>
          <a:p>
            <a:pPr marL="800100" lvl="1" indent="-342900">
              <a:buFont typeface="+mj-lt"/>
              <a:buAutoNum type="alphaLcPeriod"/>
            </a:pPr>
            <a:r>
              <a:rPr lang="en-US" sz="1800" dirty="0"/>
              <a:t>Examples of </a:t>
            </a:r>
            <a:r>
              <a:rPr lang="en-US" sz="1800" dirty="0" smtClean="0"/>
              <a:t>ideation </a:t>
            </a:r>
            <a:r>
              <a:rPr lang="en-US" sz="1800" dirty="0"/>
              <a:t>in some interest </a:t>
            </a:r>
            <a:r>
              <a:rPr lang="en-US" sz="1800" dirty="0" smtClean="0"/>
              <a:t>areas</a:t>
            </a:r>
          </a:p>
          <a:p>
            <a:pPr marL="800100" lvl="1" indent="-342900">
              <a:buFont typeface="+mj-lt"/>
              <a:buAutoNum type="alphaLcPeriod"/>
            </a:pPr>
            <a:r>
              <a:rPr lang="en-US" sz="1800" dirty="0" smtClean="0"/>
              <a:t>Activities to brainstorm your 20-30 ideas</a:t>
            </a:r>
          </a:p>
          <a:p>
            <a:pPr marL="342900" indent="-342900">
              <a:buFont typeface="+mj-lt"/>
              <a:buAutoNum type="arabicPeriod"/>
            </a:pPr>
            <a:r>
              <a:rPr lang="en-US" sz="1800" dirty="0" smtClean="0"/>
              <a:t>Filtering – assess the ideas and choose the top 5 based on:</a:t>
            </a:r>
          </a:p>
          <a:p>
            <a:pPr marL="800100" lvl="1" indent="-342900">
              <a:buFont typeface="+mj-lt"/>
              <a:buAutoNum type="alphaLcPeriod"/>
            </a:pPr>
            <a:r>
              <a:rPr lang="en-US" sz="1800" dirty="0" smtClean="0"/>
              <a:t>Fit – something you would be excited to work on</a:t>
            </a:r>
          </a:p>
          <a:p>
            <a:pPr marL="800100" lvl="1" indent="-342900">
              <a:buFont typeface="+mj-lt"/>
              <a:buAutoNum type="alphaLcPeriod"/>
            </a:pPr>
            <a:r>
              <a:rPr lang="en-US" sz="1800" dirty="0" smtClean="0"/>
              <a:t>Potential – an idea with good customer, competitive, and value potential</a:t>
            </a:r>
          </a:p>
          <a:p>
            <a:pPr marL="342900" indent="-342900">
              <a:buFont typeface="+mj-lt"/>
              <a:buAutoNum type="arabicPeriod"/>
            </a:pPr>
            <a:r>
              <a:rPr lang="en-US" sz="1800" dirty="0" smtClean="0"/>
              <a:t>Analysis – perform further research on the top 5 ideas</a:t>
            </a:r>
          </a:p>
          <a:p>
            <a:pPr marL="342900" indent="-342900">
              <a:buFont typeface="+mj-lt"/>
              <a:buAutoNum type="arabicPeriod"/>
            </a:pPr>
            <a:r>
              <a:rPr lang="en-US" sz="1800" dirty="0" smtClean="0"/>
              <a:t>Submit!</a:t>
            </a:r>
            <a:endParaRPr lang="en-US" sz="1800" dirty="0"/>
          </a:p>
          <a:p>
            <a:pPr marL="342900" indent="-342900">
              <a:buFont typeface="+mj-lt"/>
              <a:buAutoNum type="arabicPeriod"/>
            </a:pPr>
            <a:endParaRPr lang="en-US" sz="1800" dirty="0"/>
          </a:p>
        </p:txBody>
      </p:sp>
      <p:pic>
        <p:nvPicPr>
          <p:cNvPr id="4"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9960" y="1484704"/>
            <a:ext cx="364233" cy="322786"/>
          </a:xfrm>
          <a:prstGeom prst="rect">
            <a:avLst/>
          </a:prstGeom>
          <a:noFill/>
        </p:spPr>
      </p:pic>
      <p:pic>
        <p:nvPicPr>
          <p:cNvPr id="5"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503455" y="1792651"/>
            <a:ext cx="316674" cy="447367"/>
          </a:xfrm>
          <a:prstGeom prst="rect">
            <a:avLst/>
          </a:prstGeom>
          <a:noFill/>
        </p:spPr>
      </p:pic>
      <p:pic>
        <p:nvPicPr>
          <p:cNvPr id="6"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9675" y="5027290"/>
            <a:ext cx="364233" cy="322786"/>
          </a:xfrm>
          <a:prstGeom prst="rect">
            <a:avLst/>
          </a:prstGeom>
          <a:noFill/>
        </p:spPr>
      </p:pic>
      <p:pic>
        <p:nvPicPr>
          <p:cNvPr id="7"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9674" y="5988422"/>
            <a:ext cx="364233" cy="322786"/>
          </a:xfrm>
          <a:prstGeom prst="rect">
            <a:avLst/>
          </a:prstGeom>
          <a:noFill/>
        </p:spPr>
      </p:pic>
      <p:pic>
        <p:nvPicPr>
          <p:cNvPr id="8"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36" y="6311208"/>
            <a:ext cx="364233" cy="322786"/>
          </a:xfrm>
          <a:prstGeom prst="rect">
            <a:avLst/>
          </a:prstGeom>
          <a:noFill/>
        </p:spPr>
      </p:pic>
      <p:pic>
        <p:nvPicPr>
          <p:cNvPr id="9"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12598" y="4713130"/>
            <a:ext cx="364233" cy="322786"/>
          </a:xfrm>
          <a:prstGeom prst="rect">
            <a:avLst/>
          </a:prstGeom>
          <a:noFill/>
        </p:spPr>
      </p:pic>
      <p:pic>
        <p:nvPicPr>
          <p:cNvPr id="10"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1011465" y="2100339"/>
            <a:ext cx="316674" cy="447367"/>
          </a:xfrm>
          <a:prstGeom prst="rect">
            <a:avLst/>
          </a:prstGeom>
          <a:noFill/>
        </p:spPr>
      </p:pic>
      <p:pic>
        <p:nvPicPr>
          <p:cNvPr id="11"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1011465" y="2746286"/>
            <a:ext cx="316674" cy="447367"/>
          </a:xfrm>
          <a:prstGeom prst="rect">
            <a:avLst/>
          </a:prstGeom>
          <a:noFill/>
        </p:spPr>
      </p:pic>
      <p:pic>
        <p:nvPicPr>
          <p:cNvPr id="12"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1011465" y="3965659"/>
            <a:ext cx="316674" cy="447367"/>
          </a:xfrm>
          <a:prstGeom prst="rect">
            <a:avLst/>
          </a:prstGeom>
          <a:noFill/>
        </p:spPr>
      </p:pic>
      <p:pic>
        <p:nvPicPr>
          <p:cNvPr id="13"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1011465" y="4342363"/>
            <a:ext cx="316674" cy="447367"/>
          </a:xfrm>
          <a:prstGeom prst="rect">
            <a:avLst/>
          </a:prstGeom>
          <a:noFill/>
        </p:spPr>
      </p:pic>
      <p:pic>
        <p:nvPicPr>
          <p:cNvPr id="14" name="Picture 4" descr="http://blog.mangoapps.com/wp-content/uploads/to-d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87685" y="2472919"/>
            <a:ext cx="364233" cy="322786"/>
          </a:xfrm>
          <a:prstGeom prst="rect">
            <a:avLst/>
          </a:prstGeom>
          <a:noFill/>
        </p:spPr>
      </p:pic>
    </p:spTree>
    <p:extLst>
      <p:ext uri="{BB962C8B-B14F-4D97-AF65-F5344CB8AC3E}">
        <p14:creationId xmlns:p14="http://schemas.microsoft.com/office/powerpoint/2010/main" xmlns="" val="171730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2f2.  Example inspiration </a:t>
            </a:r>
            <a:r>
              <a:rPr lang="en-US" dirty="0"/>
              <a:t>from </a:t>
            </a:r>
            <a:r>
              <a:rPr lang="en-US" dirty="0" smtClean="0"/>
              <a:t>new technologies companies</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7" name="AutoShape 2" descr="http://upload.wikimedia.org/wikipedia/commons/0/0b/Ouya_Logo_(Color).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AutoShape 30" descr="Goldbely Pi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AutoShape 4" descr="Image result for ub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686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80194" y="1652679"/>
            <a:ext cx="1829089" cy="1370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70"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846566" y="2271505"/>
            <a:ext cx="1743913" cy="17439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71"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440612" y="4727498"/>
            <a:ext cx="2058505" cy="5203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AutoShape 9" descr="Image result for stripe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6874" name="Picture 10"/>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301345" y="3642847"/>
            <a:ext cx="2048878" cy="9499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75" name="Picture 1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069806" y="1929878"/>
            <a:ext cx="2774757" cy="10928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77" name="Picture 13" descr="http://www.brandsoftheworld.com/sites/default/files/styles/logo-thumbnail/public/082012/houzz.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685447" y="4878437"/>
            <a:ext cx="1222152" cy="1222154"/>
          </a:xfrm>
          <a:prstGeom prst="rect">
            <a:avLst/>
          </a:prstGeom>
          <a:noFill/>
          <a:extLst>
            <a:ext uri="{909E8E84-426E-40DD-AFC4-6F175D3DCCD1}">
              <a14:hiddenFill xmlns:a14="http://schemas.microsoft.com/office/drawing/2010/main" xmlns="">
                <a:solidFill>
                  <a:srgbClr val="FFFFFF"/>
                </a:solidFill>
              </a14:hiddenFill>
            </a:ext>
          </a:extLst>
        </p:spPr>
      </p:pic>
      <p:pic>
        <p:nvPicPr>
          <p:cNvPr id="36878" name="Picture 14"/>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154385" y="3022730"/>
            <a:ext cx="1104614" cy="11046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79" name="Picture 15"/>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745195" y="1894142"/>
            <a:ext cx="1525229" cy="8871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80" name="Picture 16"/>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650213" y="5583573"/>
            <a:ext cx="1655036" cy="6620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81" name="Picture 17"/>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916893" y="5198488"/>
            <a:ext cx="1880062" cy="8633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82" name="Picture 18"/>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606352" y="3880820"/>
            <a:ext cx="1504950" cy="7572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83" name="Picture 19"/>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995209" y="3114375"/>
            <a:ext cx="1178935" cy="11789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p:cNvSpPr txBox="1"/>
          <p:nvPr/>
        </p:nvSpPr>
        <p:spPr>
          <a:xfrm>
            <a:off x="607800" y="1174173"/>
            <a:ext cx="8534688" cy="612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tIns="90000" bIns="90000" rtlCol="0">
            <a:spAutoFit/>
          </a:bodyPr>
          <a:lstStyle/>
          <a:p>
            <a:pPr algn="ctr"/>
            <a:r>
              <a:rPr lang="en-US" sz="1400" b="1" dirty="0"/>
              <a:t> </a:t>
            </a:r>
            <a:r>
              <a:rPr lang="en-US" sz="1400" b="1" dirty="0" smtClean="0"/>
              <a:t>The </a:t>
            </a:r>
            <a:r>
              <a:rPr lang="en-US" sz="1400" b="1" dirty="0"/>
              <a:t>12 youngest startups that joined the $1 </a:t>
            </a:r>
            <a:r>
              <a:rPr lang="en-US" sz="1400" b="1" dirty="0" smtClean="0"/>
              <a:t>billion club </a:t>
            </a:r>
            <a:r>
              <a:rPr lang="en-US" sz="1400" b="1" dirty="0"/>
              <a:t>in 2014 </a:t>
            </a:r>
            <a:endParaRPr lang="en-US" sz="1400" b="1" dirty="0" smtClean="0"/>
          </a:p>
          <a:p>
            <a:pPr algn="ctr"/>
            <a:r>
              <a:rPr lang="en-US" sz="1400" dirty="0" smtClean="0"/>
              <a:t>http</a:t>
            </a:r>
            <a:r>
              <a:rPr lang="en-US" sz="1400" dirty="0"/>
              <a:t>://www.forbes.com/sites/caroltice/2014/12/29/1-billion-in-under-5-years-the-12-hottest-tech-startups/</a:t>
            </a:r>
            <a:endParaRPr lang="en-US" sz="1400" dirty="0" smtClean="0">
              <a:latin typeface="Arial" pitchFamily="34" charset="0"/>
              <a:cs typeface="Arial" pitchFamily="34" charset="0"/>
            </a:endParaRPr>
          </a:p>
        </p:txBody>
      </p:sp>
      <p:sp>
        <p:nvSpPr>
          <p:cNvPr id="23" name="TextBox 22"/>
          <p:cNvSpPr txBox="1"/>
          <p:nvPr/>
        </p:nvSpPr>
        <p:spPr>
          <a:xfrm>
            <a:off x="4004568" y="6042058"/>
            <a:ext cx="2509529"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Home design, decorating, and remodeling</a:t>
            </a:r>
          </a:p>
        </p:txBody>
      </p:sp>
      <p:sp>
        <p:nvSpPr>
          <p:cNvPr id="24" name="TextBox 23"/>
          <p:cNvSpPr txBox="1"/>
          <p:nvPr/>
        </p:nvSpPr>
        <p:spPr>
          <a:xfrm>
            <a:off x="6602159" y="5972231"/>
            <a:ext cx="2509529"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Copy data virtualization</a:t>
            </a:r>
          </a:p>
        </p:txBody>
      </p:sp>
      <p:sp>
        <p:nvSpPr>
          <p:cNvPr id="25" name="TextBox 24"/>
          <p:cNvSpPr txBox="1"/>
          <p:nvPr/>
        </p:nvSpPr>
        <p:spPr>
          <a:xfrm>
            <a:off x="7108062" y="4356286"/>
            <a:ext cx="2509529"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Web and mobile payments</a:t>
            </a:r>
          </a:p>
          <a:p>
            <a:pPr algn="ctr"/>
            <a:r>
              <a:rPr lang="en-US" sz="1400" dirty="0" smtClean="0">
                <a:latin typeface="Arial" pitchFamily="34" charset="0"/>
                <a:cs typeface="Arial" pitchFamily="34" charset="0"/>
              </a:rPr>
              <a:t>Built for developers</a:t>
            </a:r>
          </a:p>
        </p:txBody>
      </p:sp>
      <p:sp>
        <p:nvSpPr>
          <p:cNvPr id="26" name="TextBox 25"/>
          <p:cNvSpPr txBox="1"/>
          <p:nvPr/>
        </p:nvSpPr>
        <p:spPr>
          <a:xfrm>
            <a:off x="4777633" y="4429301"/>
            <a:ext cx="2509529"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Reverse proxy for websites</a:t>
            </a:r>
          </a:p>
        </p:txBody>
      </p:sp>
      <p:sp>
        <p:nvSpPr>
          <p:cNvPr id="27" name="TextBox 26"/>
          <p:cNvSpPr txBox="1"/>
          <p:nvPr/>
        </p:nvSpPr>
        <p:spPr>
          <a:xfrm>
            <a:off x="4543399" y="3233306"/>
            <a:ext cx="2509529"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Mobile point-of-sales tools</a:t>
            </a:r>
          </a:p>
        </p:txBody>
      </p:sp>
      <p:sp>
        <p:nvSpPr>
          <p:cNvPr id="28" name="TextBox 27"/>
          <p:cNvSpPr txBox="1"/>
          <p:nvPr/>
        </p:nvSpPr>
        <p:spPr>
          <a:xfrm>
            <a:off x="6417953" y="2646222"/>
            <a:ext cx="2509529"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Flash storage</a:t>
            </a:r>
          </a:p>
        </p:txBody>
      </p:sp>
      <p:sp>
        <p:nvSpPr>
          <p:cNvPr id="29" name="TextBox 28"/>
          <p:cNvSpPr txBox="1"/>
          <p:nvPr/>
        </p:nvSpPr>
        <p:spPr>
          <a:xfrm>
            <a:off x="3253044" y="2340727"/>
            <a:ext cx="2509529"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Free calls and messages everywhere</a:t>
            </a:r>
          </a:p>
        </p:txBody>
      </p:sp>
      <p:sp>
        <p:nvSpPr>
          <p:cNvPr id="30" name="TextBox 29"/>
          <p:cNvSpPr txBox="1"/>
          <p:nvPr/>
        </p:nvSpPr>
        <p:spPr>
          <a:xfrm>
            <a:off x="489127" y="2766097"/>
            <a:ext cx="2509529"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App-based transportation network</a:t>
            </a:r>
          </a:p>
        </p:txBody>
      </p:sp>
      <p:sp>
        <p:nvSpPr>
          <p:cNvPr id="31" name="TextBox 30"/>
          <p:cNvSpPr txBox="1"/>
          <p:nvPr/>
        </p:nvSpPr>
        <p:spPr>
          <a:xfrm>
            <a:off x="1235390" y="6136520"/>
            <a:ext cx="2613339"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Team communication platform</a:t>
            </a:r>
          </a:p>
        </p:txBody>
      </p:sp>
      <p:sp>
        <p:nvSpPr>
          <p:cNvPr id="32" name="TextBox 31"/>
          <p:cNvSpPr txBox="1"/>
          <p:nvPr/>
        </p:nvSpPr>
        <p:spPr>
          <a:xfrm>
            <a:off x="986076" y="5146488"/>
            <a:ext cx="2824263" cy="397201"/>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Discover and save creative ideas</a:t>
            </a:r>
          </a:p>
        </p:txBody>
      </p:sp>
      <p:sp>
        <p:nvSpPr>
          <p:cNvPr id="33" name="TextBox 32"/>
          <p:cNvSpPr txBox="1"/>
          <p:nvPr/>
        </p:nvSpPr>
        <p:spPr>
          <a:xfrm>
            <a:off x="2482790" y="3996829"/>
            <a:ext cx="2509529"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Enterprise virtualization and storage company</a:t>
            </a:r>
          </a:p>
        </p:txBody>
      </p:sp>
      <p:sp>
        <p:nvSpPr>
          <p:cNvPr id="34" name="TextBox 33"/>
          <p:cNvSpPr txBox="1"/>
          <p:nvPr/>
        </p:nvSpPr>
        <p:spPr>
          <a:xfrm>
            <a:off x="586984" y="4084469"/>
            <a:ext cx="1919711"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Online subscription fashion retailer</a:t>
            </a:r>
          </a:p>
        </p:txBody>
      </p:sp>
    </p:spTree>
    <p:extLst>
      <p:ext uri="{BB962C8B-B14F-4D97-AF65-F5344CB8AC3E}">
        <p14:creationId xmlns:p14="http://schemas.microsoft.com/office/powerpoint/2010/main" xmlns="" val="31375847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2f.  </a:t>
            </a:r>
            <a:r>
              <a:rPr lang="en-US" dirty="0" smtClean="0"/>
              <a:t>More Fun Tips to identify Market Needs/Gaps/Trends</a:t>
            </a:r>
            <a:endParaRPr lang="en-US" dirty="0"/>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graphicFrame>
        <p:nvGraphicFramePr>
          <p:cNvPr id="4" name="Diagram 3"/>
          <p:cNvGraphicFramePr/>
          <p:nvPr>
            <p:extLst>
              <p:ext uri="{D42A27DB-BD31-4B8C-83A1-F6EECF244321}">
                <p14:modId xmlns:p14="http://schemas.microsoft.com/office/powerpoint/2010/main" xmlns="" val="817590702"/>
              </p:ext>
            </p:extLst>
          </p:nvPr>
        </p:nvGraphicFramePr>
        <p:xfrm>
          <a:off x="471636" y="1357444"/>
          <a:ext cx="8964803" cy="4627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9154" name="AutoShape 2"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6" name="AutoShape 4"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58" name="AutoShape 6" descr="Transforming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0" name="AutoShape 8"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9163" name="AutoShape 11" descr="Hands-Free Umbrell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 name="Picture 4" descr="http://blog.mangoapps.com/wp-content/uploads/to-do.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9868" y="-228"/>
            <a:ext cx="501575" cy="444500"/>
          </a:xfrm>
          <a:prstGeom prst="rect">
            <a:avLst/>
          </a:prstGeom>
          <a:noFill/>
        </p:spPr>
      </p:pic>
      <p:sp>
        <p:nvSpPr>
          <p:cNvPr id="3" name="TextBox 2"/>
          <p:cNvSpPr txBox="1"/>
          <p:nvPr/>
        </p:nvSpPr>
        <p:spPr>
          <a:xfrm>
            <a:off x="-51955" y="6608617"/>
            <a:ext cx="5185064" cy="304868"/>
          </a:xfrm>
          <a:prstGeom prst="rect">
            <a:avLst/>
          </a:prstGeom>
          <a:noFill/>
        </p:spPr>
        <p:txBody>
          <a:bodyPr wrap="square" tIns="90000" bIns="90000" rtlCol="0">
            <a:spAutoFit/>
          </a:bodyPr>
          <a:lstStyle/>
          <a:p>
            <a:r>
              <a:rPr lang="en-US" sz="800" dirty="0">
                <a:latin typeface="Arial" pitchFamily="34" charset="0"/>
                <a:cs typeface="Arial" pitchFamily="34" charset="0"/>
              </a:rPr>
              <a:t>Source: http://articles.bplans.com/q-how-do-you-identify-new-market-opportunities-strategically/</a:t>
            </a:r>
            <a:endParaRPr lang="en-US" sz="800" dirty="0" smtClean="0">
              <a:latin typeface="Arial" pitchFamily="34" charset="0"/>
              <a:cs typeface="Arial" pitchFamily="34" charset="0"/>
            </a:endParaRPr>
          </a:p>
        </p:txBody>
      </p:sp>
    </p:spTree>
    <p:extLst>
      <p:ext uri="{BB962C8B-B14F-4D97-AF65-F5344CB8AC3E}">
        <p14:creationId xmlns:p14="http://schemas.microsoft.com/office/powerpoint/2010/main" xmlns="" val="33697224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 Capture ideas from each of these activities</a:t>
            </a:r>
          </a:p>
        </p:txBody>
      </p:sp>
      <p:sp>
        <p:nvSpPr>
          <p:cNvPr id="6" name="Text Placeholder 5"/>
          <p:cNvSpPr>
            <a:spLocks noGrp="1"/>
          </p:cNvSpPr>
          <p:nvPr>
            <p:ph type="body" sz="quarter" idx="10"/>
          </p:nvPr>
        </p:nvSpPr>
        <p:spPr>
          <a:xfrm>
            <a:off x="722423" y="1508760"/>
            <a:ext cx="8710302" cy="4617720"/>
          </a:xfrm>
        </p:spPr>
        <p:txBody>
          <a:bodyPr/>
          <a:lstStyle/>
          <a:p>
            <a:pPr marL="173038" indent="-173038"/>
            <a:r>
              <a:rPr lang="en-US" sz="1800" b="1" dirty="0" smtClean="0"/>
              <a:t>Go through the sample activities of the previous pages and find multiple business ideas. Target a minimum of 20-30 diverse ideas</a:t>
            </a:r>
          </a:p>
          <a:p>
            <a:pPr marL="173038" indent="-173038"/>
            <a:endParaRPr lang="en-US" sz="1800" b="1" dirty="0" smtClean="0"/>
          </a:p>
          <a:p>
            <a:pPr marL="173038" indent="-173038"/>
            <a:r>
              <a:rPr lang="en-US" sz="1800" b="1" dirty="0" smtClean="0"/>
              <a:t>Fill out the first tab of the template</a:t>
            </a:r>
            <a:endParaRPr lang="en-US" sz="1800" b="1" dirty="0"/>
          </a:p>
          <a:p>
            <a:pPr marL="173038" indent="-173038"/>
            <a:endParaRPr lang="en-US" sz="1800" b="1" dirty="0" smtClean="0"/>
          </a:p>
          <a:p>
            <a:pPr marL="173038" indent="-173038"/>
            <a:endParaRPr lang="en-US" sz="1800" b="1" dirty="0"/>
          </a:p>
          <a:p>
            <a:pPr marL="173038" indent="-173038"/>
            <a:endParaRPr lang="en-US" sz="1800" b="1" dirty="0" smtClean="0"/>
          </a:p>
          <a:p>
            <a:pPr marL="173038" indent="-173038"/>
            <a:r>
              <a:rPr lang="en-US" sz="1800" b="1" dirty="0"/>
              <a:t>Next step: Filtering</a:t>
            </a:r>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796926" lvl="1" indent="-173038"/>
            <a:endParaRPr lang="en-US" sz="1800" b="1" dirty="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buNone/>
            </a:pPr>
            <a:endParaRPr lang="en-US" sz="1800" b="1" dirty="0" smtClean="0"/>
          </a:p>
          <a:p>
            <a:endParaRPr lang="en-US" sz="1800" b="1" dirty="0" smtClean="0"/>
          </a:p>
          <a:p>
            <a:endParaRPr lang="en-US" sz="1800" b="1" dirty="0"/>
          </a:p>
        </p:txBody>
      </p:sp>
      <p:pic>
        <p:nvPicPr>
          <p:cNvPr id="3" name="Picture 4" descr="http://blog.mangoapps.com/wp-content/uploads/to-do.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4" name="Oval 2"/>
          <p:cNvSpPr>
            <a:spLocks noChangeArrowheads="1"/>
          </p:cNvSpPr>
          <p:nvPr>
            <p:custDataLst>
              <p:tags r:id="rId2"/>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8" name="Oval 2"/>
          <p:cNvSpPr>
            <a:spLocks noChangeArrowheads="1"/>
          </p:cNvSpPr>
          <p:nvPr>
            <p:custDataLst>
              <p:tags r:id="rId3"/>
            </p:custDataLst>
          </p:nvPr>
        </p:nvSpPr>
        <p:spPr bwMode="gray">
          <a:xfrm>
            <a:off x="570736" y="1487616"/>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1</a:t>
            </a:r>
            <a:endParaRPr lang="en-US" sz="1400" b="1" dirty="0">
              <a:solidFill>
                <a:schemeClr val="bg1"/>
              </a:solidFill>
              <a:latin typeface="+mn-lt"/>
            </a:endParaRPr>
          </a:p>
        </p:txBody>
      </p:sp>
      <p:sp>
        <p:nvSpPr>
          <p:cNvPr id="9" name="Oval 2"/>
          <p:cNvSpPr>
            <a:spLocks noChangeArrowheads="1"/>
          </p:cNvSpPr>
          <p:nvPr>
            <p:custDataLst>
              <p:tags r:id="rId4"/>
            </p:custDataLst>
          </p:nvPr>
        </p:nvSpPr>
        <p:spPr bwMode="gray">
          <a:xfrm>
            <a:off x="570736" y="2406635"/>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2</a:t>
            </a:r>
            <a:endParaRPr lang="en-US" sz="1400" b="1" dirty="0">
              <a:solidFill>
                <a:schemeClr val="bg1"/>
              </a:solidFill>
              <a:latin typeface="+mn-lt"/>
            </a:endParaRPr>
          </a:p>
        </p:txBody>
      </p:sp>
      <p:graphicFrame>
        <p:nvGraphicFramePr>
          <p:cNvPr id="12" name="Object 11"/>
          <p:cNvGraphicFramePr>
            <a:graphicFrameLocks noChangeAspect="1"/>
          </p:cNvGraphicFramePr>
          <p:nvPr>
            <p:extLst/>
          </p:nvPr>
        </p:nvGraphicFramePr>
        <p:xfrm>
          <a:off x="4163174" y="2926482"/>
          <a:ext cx="914400" cy="806450"/>
        </p:xfrm>
        <a:graphic>
          <a:graphicData uri="http://schemas.openxmlformats.org/presentationml/2006/ole">
            <p:oleObj spid="_x0000_s41990" name="Worksheet" showAsIcon="1" r:id="rId8" imgW="914400" imgH="806400" progId="Excel.Sheet.12">
              <p:embed/>
            </p:oleObj>
          </a:graphicData>
        </a:graphic>
      </p:graphicFrame>
    </p:spTree>
    <p:extLst>
      <p:ext uri="{BB962C8B-B14F-4D97-AF65-F5344CB8AC3E}">
        <p14:creationId xmlns:p14="http://schemas.microsoft.com/office/powerpoint/2010/main" xmlns="" val="950338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Filtering: prioritize your ideas based on fit and potential</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2</a:t>
            </a:r>
            <a:endParaRPr lang="en-US" sz="1400" b="1" dirty="0">
              <a:latin typeface="+mn-lt"/>
            </a:endParaRPr>
          </a:p>
        </p:txBody>
      </p:sp>
      <p:sp>
        <p:nvSpPr>
          <p:cNvPr id="5" name="TextBox 4"/>
          <p:cNvSpPr txBox="1"/>
          <p:nvPr/>
        </p:nvSpPr>
        <p:spPr>
          <a:xfrm>
            <a:off x="8197330" y="-60982"/>
            <a:ext cx="821059"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Filtering</a:t>
            </a:r>
          </a:p>
        </p:txBody>
      </p:sp>
      <p:pic>
        <p:nvPicPr>
          <p:cNvPr id="6" name="Picture 10" descr="http://static4.eeiplatform.com/files/top-5.jpg"/>
          <p:cNvPicPr>
            <a:picLocks noChangeAspect="1" noChangeArrowheads="1"/>
          </p:cNvPicPr>
          <p:nvPr/>
        </p:nvPicPr>
        <p:blipFill>
          <a:blip r:embed="rId3" cstate="print"/>
          <a:srcRect/>
          <a:stretch>
            <a:fillRect/>
          </a:stretch>
        </p:blipFill>
        <p:spPr bwMode="auto">
          <a:xfrm>
            <a:off x="732888" y="3781603"/>
            <a:ext cx="1219576" cy="1205312"/>
          </a:xfrm>
          <a:prstGeom prst="rect">
            <a:avLst/>
          </a:prstGeom>
          <a:noFill/>
        </p:spPr>
      </p:pic>
      <p:pic>
        <p:nvPicPr>
          <p:cNvPr id="7" name="Picture 8" descr="http://www.socedo.com/img/funnel.png"/>
          <p:cNvPicPr>
            <a:picLocks noChangeAspect="1" noChangeArrowheads="1"/>
          </p:cNvPicPr>
          <p:nvPr/>
        </p:nvPicPr>
        <p:blipFill>
          <a:blip r:embed="rId4" cstate="print"/>
          <a:srcRect/>
          <a:stretch>
            <a:fillRect/>
          </a:stretch>
        </p:blipFill>
        <p:spPr bwMode="auto">
          <a:xfrm>
            <a:off x="471636" y="2322282"/>
            <a:ext cx="1714500" cy="1698020"/>
          </a:xfrm>
          <a:prstGeom prst="rect">
            <a:avLst/>
          </a:prstGeom>
          <a:noFill/>
        </p:spPr>
      </p:pic>
      <p:cxnSp>
        <p:nvCxnSpPr>
          <p:cNvPr id="9" name="Straight Connector 8"/>
          <p:cNvCxnSpPr/>
          <p:nvPr/>
        </p:nvCxnSpPr>
        <p:spPr>
          <a:xfrm>
            <a:off x="3004457" y="1349829"/>
            <a:ext cx="625565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04457" y="5791200"/>
            <a:ext cx="625565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92862" y="3970289"/>
            <a:ext cx="911595" cy="182091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92862" y="1349829"/>
            <a:ext cx="911595" cy="171000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4" descr="http://blog.mangoapps.com/wp-content/uploads/to-do.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19" name="Rectangle 18"/>
          <p:cNvSpPr/>
          <p:nvPr/>
        </p:nvSpPr>
        <p:spPr>
          <a:xfrm>
            <a:off x="3091542" y="1710233"/>
            <a:ext cx="1349829" cy="1748340"/>
          </a:xfrm>
          <a:prstGeom prst="rect">
            <a:avLst/>
          </a:prstGeom>
          <a:solidFill>
            <a:srgbClr val="0066CC"/>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b="1" dirty="0" smtClean="0">
                <a:solidFill>
                  <a:schemeClr val="bg1"/>
                </a:solidFill>
                <a:latin typeface="Arial" pitchFamily="34" charset="0"/>
                <a:cs typeface="Arial" pitchFamily="34" charset="0"/>
              </a:rPr>
              <a:t>Fit</a:t>
            </a:r>
          </a:p>
        </p:txBody>
      </p:sp>
      <p:sp>
        <p:nvSpPr>
          <p:cNvPr id="20" name="Rectangle 19"/>
          <p:cNvSpPr/>
          <p:nvPr/>
        </p:nvSpPr>
        <p:spPr>
          <a:xfrm>
            <a:off x="3091542" y="3781603"/>
            <a:ext cx="1349829" cy="1748340"/>
          </a:xfrm>
          <a:prstGeom prst="rect">
            <a:avLst/>
          </a:prstGeom>
          <a:solidFill>
            <a:srgbClr val="0066CC"/>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b="1" dirty="0" smtClean="0">
                <a:solidFill>
                  <a:schemeClr val="bg1"/>
                </a:solidFill>
                <a:latin typeface="Arial" pitchFamily="34" charset="0"/>
                <a:cs typeface="Arial" pitchFamily="34" charset="0"/>
              </a:rPr>
              <a:t>Potential</a:t>
            </a:r>
          </a:p>
        </p:txBody>
      </p:sp>
      <p:sp>
        <p:nvSpPr>
          <p:cNvPr id="21" name="Rectangle 20"/>
          <p:cNvSpPr/>
          <p:nvPr/>
        </p:nvSpPr>
        <p:spPr>
          <a:xfrm>
            <a:off x="4528457" y="1710233"/>
            <a:ext cx="4731657" cy="174834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231775" indent="-231775">
              <a:buFont typeface="Arial" pitchFamily="34" charset="0"/>
              <a:buChar char="•"/>
            </a:pPr>
            <a:r>
              <a:rPr lang="en-US" sz="1600" dirty="0" smtClean="0">
                <a:solidFill>
                  <a:schemeClr val="tx1"/>
                </a:solidFill>
                <a:latin typeface="Arial" pitchFamily="34" charset="0"/>
                <a:cs typeface="Arial" pitchFamily="34" charset="0"/>
              </a:rPr>
              <a:t>How passionate are you about this idea?</a:t>
            </a:r>
          </a:p>
          <a:p>
            <a:pPr marL="231775" indent="-231775">
              <a:buFont typeface="Arial" pitchFamily="34" charset="0"/>
              <a:buChar char="•"/>
            </a:pPr>
            <a:r>
              <a:rPr lang="en-US" sz="1600" dirty="0" smtClean="0">
                <a:solidFill>
                  <a:schemeClr val="tx1"/>
                </a:solidFill>
                <a:latin typeface="Arial" pitchFamily="34" charset="0"/>
                <a:cs typeface="Arial" pitchFamily="34" charset="0"/>
              </a:rPr>
              <a:t>How enthusiastic are you to solve this problem?</a:t>
            </a:r>
          </a:p>
          <a:p>
            <a:pPr marL="231775" indent="-231775">
              <a:buFont typeface="Arial" pitchFamily="34" charset="0"/>
              <a:buChar char="•"/>
            </a:pPr>
            <a:r>
              <a:rPr lang="en-US" sz="1600" dirty="0" smtClean="0">
                <a:solidFill>
                  <a:schemeClr val="tx1"/>
                </a:solidFill>
                <a:latin typeface="Arial" pitchFamily="34" charset="0"/>
                <a:cs typeface="Arial" pitchFamily="34" charset="0"/>
              </a:rPr>
              <a:t>Does this idea play to your strengths?</a:t>
            </a:r>
          </a:p>
        </p:txBody>
      </p:sp>
      <p:sp>
        <p:nvSpPr>
          <p:cNvPr id="23" name="Rectangle 22"/>
          <p:cNvSpPr/>
          <p:nvPr/>
        </p:nvSpPr>
        <p:spPr>
          <a:xfrm>
            <a:off x="4528457" y="3781603"/>
            <a:ext cx="5029611" cy="174834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231775" indent="-231775">
              <a:buFont typeface="Arial" pitchFamily="34" charset="0"/>
              <a:buChar char="•"/>
            </a:pPr>
            <a:r>
              <a:rPr lang="en-US" sz="1600" dirty="0">
                <a:solidFill>
                  <a:schemeClr val="tx1"/>
                </a:solidFill>
                <a:latin typeface="Arial" pitchFamily="34" charset="0"/>
                <a:cs typeface="Arial" pitchFamily="34" charset="0"/>
              </a:rPr>
              <a:t>Would you be solving a </a:t>
            </a:r>
            <a:r>
              <a:rPr lang="en-US" sz="1600" i="1" dirty="0">
                <a:solidFill>
                  <a:schemeClr val="tx1"/>
                </a:solidFill>
                <a:latin typeface="Arial" pitchFamily="34" charset="0"/>
                <a:cs typeface="Arial" pitchFamily="34" charset="0"/>
              </a:rPr>
              <a:t>real</a:t>
            </a:r>
            <a:r>
              <a:rPr lang="en-US" sz="1600" dirty="0">
                <a:solidFill>
                  <a:schemeClr val="tx1"/>
                </a:solidFill>
                <a:latin typeface="Arial" pitchFamily="34" charset="0"/>
                <a:cs typeface="Arial" pitchFamily="34" charset="0"/>
              </a:rPr>
              <a:t> </a:t>
            </a:r>
            <a:r>
              <a:rPr lang="en-US" sz="1600" b="1" dirty="0" smtClean="0">
                <a:solidFill>
                  <a:schemeClr val="tx1"/>
                </a:solidFill>
                <a:latin typeface="Arial" pitchFamily="34" charset="0"/>
                <a:cs typeface="Arial" pitchFamily="34" charset="0"/>
              </a:rPr>
              <a:t>need</a:t>
            </a:r>
            <a:r>
              <a:rPr lang="en-US" sz="1600" dirty="0" smtClean="0">
                <a:solidFill>
                  <a:schemeClr val="tx1"/>
                </a:solidFill>
                <a:latin typeface="Arial" pitchFamily="34" charset="0"/>
                <a:cs typeface="Arial" pitchFamily="34" charset="0"/>
              </a:rPr>
              <a:t>?</a:t>
            </a:r>
            <a:endParaRPr lang="en-US" sz="1600" dirty="0">
              <a:solidFill>
                <a:schemeClr val="tx1"/>
              </a:solidFill>
              <a:latin typeface="Arial" pitchFamily="34" charset="0"/>
              <a:cs typeface="Arial" pitchFamily="34" charset="0"/>
            </a:endParaRPr>
          </a:p>
          <a:p>
            <a:pPr marL="231775" indent="-231775">
              <a:buFont typeface="Arial" pitchFamily="34" charset="0"/>
              <a:buChar char="•"/>
            </a:pPr>
            <a:r>
              <a:rPr lang="en-US" sz="1600" dirty="0" smtClean="0">
                <a:solidFill>
                  <a:schemeClr val="tx1"/>
                </a:solidFill>
                <a:latin typeface="Arial" pitchFamily="34" charset="0"/>
                <a:cs typeface="Arial" pitchFamily="34" charset="0"/>
              </a:rPr>
              <a:t>Are there enough people with this need who face it frequently enough to make it worth solving? </a:t>
            </a:r>
          </a:p>
          <a:p>
            <a:pPr marL="231775" indent="-231775">
              <a:buFont typeface="Arial" pitchFamily="34" charset="0"/>
              <a:buChar char="•"/>
            </a:pPr>
            <a:r>
              <a:rPr lang="en-US" sz="1600" dirty="0" smtClean="0">
                <a:solidFill>
                  <a:schemeClr val="tx1"/>
                </a:solidFill>
                <a:latin typeface="Arial" pitchFamily="34" charset="0"/>
                <a:cs typeface="Arial" pitchFamily="34" charset="0"/>
              </a:rPr>
              <a:t>Are customers willing to pay for a solution?</a:t>
            </a:r>
          </a:p>
          <a:p>
            <a:pPr marL="231775" indent="-231775">
              <a:buFont typeface="Arial" pitchFamily="34" charset="0"/>
              <a:buChar char="•"/>
            </a:pPr>
            <a:r>
              <a:rPr lang="en-US" sz="1600" dirty="0" smtClean="0">
                <a:solidFill>
                  <a:schemeClr val="tx1"/>
                </a:solidFill>
                <a:latin typeface="Arial" pitchFamily="34" charset="0"/>
                <a:cs typeface="Arial" pitchFamily="34" charset="0"/>
              </a:rPr>
              <a:t>Can you differentiate yourself against competitors?</a:t>
            </a:r>
          </a:p>
          <a:p>
            <a:pPr marL="231775" indent="-231775">
              <a:buFont typeface="Arial" pitchFamily="34" charset="0"/>
              <a:buChar char="•"/>
            </a:pPr>
            <a:r>
              <a:rPr lang="en-US" sz="1600" dirty="0" smtClean="0">
                <a:solidFill>
                  <a:schemeClr val="tx1"/>
                </a:solidFill>
                <a:latin typeface="Arial" pitchFamily="34" charset="0"/>
                <a:cs typeface="Arial" pitchFamily="34" charset="0"/>
              </a:rPr>
              <a:t>How scalable is this idea?</a:t>
            </a:r>
          </a:p>
        </p:txBody>
      </p:sp>
      <p:cxnSp>
        <p:nvCxnSpPr>
          <p:cNvPr id="24" name="Straight Connector 23"/>
          <p:cNvCxnSpPr/>
          <p:nvPr/>
        </p:nvCxnSpPr>
        <p:spPr>
          <a:xfrm>
            <a:off x="3091542" y="3615348"/>
            <a:ext cx="616857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What’s the secret of the fastest-growing startups?</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2</a:t>
            </a:r>
            <a:endParaRPr lang="en-US" sz="1400" b="1" dirty="0">
              <a:latin typeface="+mn-lt"/>
            </a:endParaRPr>
          </a:p>
        </p:txBody>
      </p:sp>
      <p:sp>
        <p:nvSpPr>
          <p:cNvPr id="5" name="TextBox 4"/>
          <p:cNvSpPr txBox="1"/>
          <p:nvPr/>
        </p:nvSpPr>
        <p:spPr>
          <a:xfrm>
            <a:off x="8197330" y="-60982"/>
            <a:ext cx="821059"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Filtering</a:t>
            </a:r>
          </a:p>
        </p:txBody>
      </p:sp>
      <p:pic>
        <p:nvPicPr>
          <p:cNvPr id="26626" name="Picture 2"/>
          <p:cNvPicPr>
            <a:picLocks noChangeAspect="1" noChangeArrowheads="1"/>
          </p:cNvPicPr>
          <p:nvPr/>
        </p:nvPicPr>
        <p:blipFill>
          <a:blip r:embed="rId3" cstate="print"/>
          <a:srcRect l="45179" t="17582" r="23140" b="11251"/>
          <a:stretch>
            <a:fillRect/>
          </a:stretch>
        </p:blipFill>
        <p:spPr bwMode="auto">
          <a:xfrm>
            <a:off x="561015" y="2132962"/>
            <a:ext cx="1970629" cy="2359204"/>
          </a:xfrm>
          <a:prstGeom prst="rect">
            <a:avLst/>
          </a:prstGeom>
          <a:noFill/>
          <a:ln w="9525">
            <a:solidFill>
              <a:schemeClr val="accent3"/>
            </a:solidFill>
            <a:miter lim="800000"/>
            <a:headEnd/>
            <a:tailEnd/>
          </a:ln>
        </p:spPr>
      </p:pic>
      <p:pic>
        <p:nvPicPr>
          <p:cNvPr id="7" name="Picture 2" descr="https://encrypted-tbn2.gstatic.com/images?q=tbn:ANd9GcS9ZFvOWmsht4ud9iHtEZHov_23g1UZhmYrCderix0c5JzGp1Z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8" name="Rectangle 7"/>
          <p:cNvSpPr/>
          <p:nvPr/>
        </p:nvSpPr>
        <p:spPr>
          <a:xfrm>
            <a:off x="2837419" y="1582056"/>
            <a:ext cx="1328182" cy="783318"/>
          </a:xfrm>
          <a:prstGeom prst="rect">
            <a:avLst/>
          </a:prstGeom>
          <a:solidFill>
            <a:srgbClr val="FFFF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i="1" dirty="0" smtClean="0">
                <a:solidFill>
                  <a:schemeClr val="tx1"/>
                </a:solidFill>
                <a:latin typeface="Arial" pitchFamily="34" charset="0"/>
                <a:cs typeface="Arial" pitchFamily="34" charset="0"/>
              </a:rPr>
              <a:t>Know Thyself</a:t>
            </a:r>
          </a:p>
        </p:txBody>
      </p:sp>
      <p:sp>
        <p:nvSpPr>
          <p:cNvPr id="9" name="Rectangle 8"/>
          <p:cNvSpPr/>
          <p:nvPr/>
        </p:nvSpPr>
        <p:spPr>
          <a:xfrm>
            <a:off x="4165601" y="1582056"/>
            <a:ext cx="5270838"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15888" indent="-115888">
              <a:buFont typeface="Arial" pitchFamily="34" charset="0"/>
              <a:buChar char="•"/>
            </a:pPr>
            <a:r>
              <a:rPr lang="en-US" sz="1400" dirty="0" smtClean="0">
                <a:solidFill>
                  <a:schemeClr val="tx1"/>
                </a:solidFill>
                <a:latin typeface="Arial" pitchFamily="34" charset="0"/>
                <a:cs typeface="Arial" pitchFamily="34" charset="0"/>
              </a:rPr>
              <a:t>Play to your strengths (rarely do successful entrepreneurs chase market “whitespaces”)</a:t>
            </a:r>
          </a:p>
          <a:p>
            <a:pPr marL="115888" indent="-115888">
              <a:buFont typeface="Arial" pitchFamily="34" charset="0"/>
              <a:buChar char="•"/>
            </a:pPr>
            <a:r>
              <a:rPr lang="en-US" sz="1400" dirty="0" smtClean="0">
                <a:solidFill>
                  <a:schemeClr val="tx1"/>
                </a:solidFill>
                <a:latin typeface="Arial" pitchFamily="34" charset="0"/>
                <a:cs typeface="Arial" pitchFamily="34" charset="0"/>
              </a:rPr>
              <a:t>Your startup must be rooted and flow from your innate gifts</a:t>
            </a:r>
          </a:p>
        </p:txBody>
      </p:sp>
      <p:sp>
        <p:nvSpPr>
          <p:cNvPr id="10" name="Rectangle 9"/>
          <p:cNvSpPr/>
          <p:nvPr/>
        </p:nvSpPr>
        <p:spPr>
          <a:xfrm>
            <a:off x="2837419" y="2539997"/>
            <a:ext cx="1328182" cy="783318"/>
          </a:xfrm>
          <a:prstGeom prst="rect">
            <a:avLst/>
          </a:prstGeom>
          <a:solidFill>
            <a:srgbClr val="FFFF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i="1" dirty="0" smtClean="0">
                <a:solidFill>
                  <a:schemeClr val="tx1"/>
                </a:solidFill>
                <a:latin typeface="Arial" pitchFamily="34" charset="0"/>
                <a:cs typeface="Arial" pitchFamily="34" charset="0"/>
              </a:rPr>
              <a:t>Ruthlessly Focus on Your Biggest Ideas</a:t>
            </a:r>
          </a:p>
        </p:txBody>
      </p:sp>
      <p:sp>
        <p:nvSpPr>
          <p:cNvPr id="11" name="Rectangle 10"/>
          <p:cNvSpPr/>
          <p:nvPr/>
        </p:nvSpPr>
        <p:spPr>
          <a:xfrm>
            <a:off x="4165601" y="2539997"/>
            <a:ext cx="5270838"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15888" indent="-115888">
              <a:buFont typeface="Arial" pitchFamily="34" charset="0"/>
              <a:buChar char="•"/>
            </a:pPr>
            <a:r>
              <a:rPr lang="en-US" sz="1400" dirty="0" smtClean="0">
                <a:solidFill>
                  <a:schemeClr val="tx1"/>
                </a:solidFill>
                <a:latin typeface="Arial" pitchFamily="34" charset="0"/>
                <a:cs typeface="Arial" pitchFamily="34" charset="0"/>
              </a:rPr>
              <a:t>When entrepreneurs identify a real trend, they lock on the One Big Idea</a:t>
            </a:r>
          </a:p>
          <a:p>
            <a:pPr marL="115888" indent="-115888">
              <a:buFont typeface="Arial" pitchFamily="34" charset="0"/>
              <a:buChar char="•"/>
            </a:pPr>
            <a:r>
              <a:rPr lang="en-US" sz="1400" dirty="0" smtClean="0">
                <a:solidFill>
                  <a:schemeClr val="tx1"/>
                </a:solidFill>
                <a:latin typeface="Arial" pitchFamily="34" charset="0"/>
                <a:cs typeface="Arial" pitchFamily="34" charset="0"/>
              </a:rPr>
              <a:t>It is critical to select the problem well, focus intensely, and crack the code</a:t>
            </a:r>
          </a:p>
        </p:txBody>
      </p:sp>
      <p:sp>
        <p:nvSpPr>
          <p:cNvPr id="12" name="Rectangle 11"/>
          <p:cNvSpPr/>
          <p:nvPr/>
        </p:nvSpPr>
        <p:spPr>
          <a:xfrm>
            <a:off x="2837419" y="3497938"/>
            <a:ext cx="1328182" cy="783318"/>
          </a:xfrm>
          <a:prstGeom prst="rect">
            <a:avLst/>
          </a:prstGeom>
          <a:solidFill>
            <a:srgbClr val="FFFF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i="1" dirty="0" smtClean="0">
                <a:solidFill>
                  <a:schemeClr val="tx1"/>
                </a:solidFill>
                <a:latin typeface="Arial" pitchFamily="34" charset="0"/>
                <a:cs typeface="Arial" pitchFamily="34" charset="0"/>
              </a:rPr>
              <a:t>Build Painkillers, Not Vitamins</a:t>
            </a:r>
          </a:p>
        </p:txBody>
      </p:sp>
      <p:sp>
        <p:nvSpPr>
          <p:cNvPr id="13" name="Rectangle 12"/>
          <p:cNvSpPr/>
          <p:nvPr/>
        </p:nvSpPr>
        <p:spPr>
          <a:xfrm>
            <a:off x="4165601" y="3497938"/>
            <a:ext cx="5270838"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15888" indent="-115888">
              <a:buFont typeface="Arial" pitchFamily="34" charset="0"/>
              <a:buChar char="•"/>
            </a:pPr>
            <a:r>
              <a:rPr lang="en-US" sz="1400" dirty="0" smtClean="0">
                <a:solidFill>
                  <a:schemeClr val="tx1"/>
                </a:solidFill>
                <a:latin typeface="Arial" pitchFamily="34" charset="0"/>
                <a:cs typeface="Arial" pitchFamily="34" charset="0"/>
              </a:rPr>
              <a:t>Create the painkiller that will take away the hurt forever. Once customers start on your service or product, they never go off it.</a:t>
            </a:r>
          </a:p>
          <a:p>
            <a:pPr marL="115888" indent="-115888">
              <a:buFont typeface="Arial" pitchFamily="34" charset="0"/>
              <a:buChar char="•"/>
            </a:pPr>
            <a:r>
              <a:rPr lang="en-US" sz="1400" dirty="0" smtClean="0">
                <a:solidFill>
                  <a:schemeClr val="tx1"/>
                </a:solidFill>
                <a:latin typeface="Arial" pitchFamily="34" charset="0"/>
                <a:cs typeface="Arial" pitchFamily="34" charset="0"/>
              </a:rPr>
              <a:t>Vitamins address problems in a holistic way, but they don’t take away pain. </a:t>
            </a:r>
          </a:p>
        </p:txBody>
      </p:sp>
      <p:sp>
        <p:nvSpPr>
          <p:cNvPr id="14" name="Rectangle 13"/>
          <p:cNvSpPr/>
          <p:nvPr/>
        </p:nvSpPr>
        <p:spPr>
          <a:xfrm>
            <a:off x="2837419" y="4455879"/>
            <a:ext cx="1328182" cy="783318"/>
          </a:xfrm>
          <a:prstGeom prst="rect">
            <a:avLst/>
          </a:prstGeom>
          <a:solidFill>
            <a:srgbClr val="FFFF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i="1" dirty="0" smtClean="0">
                <a:solidFill>
                  <a:schemeClr val="tx1"/>
                </a:solidFill>
                <a:latin typeface="Arial" pitchFamily="34" charset="0"/>
                <a:cs typeface="Arial" pitchFamily="34" charset="0"/>
              </a:rPr>
              <a:t>Be Ten Times  Better</a:t>
            </a:r>
          </a:p>
        </p:txBody>
      </p:sp>
      <p:sp>
        <p:nvSpPr>
          <p:cNvPr id="15" name="Rectangle 14"/>
          <p:cNvSpPr/>
          <p:nvPr/>
        </p:nvSpPr>
        <p:spPr>
          <a:xfrm>
            <a:off x="4165601" y="4455879"/>
            <a:ext cx="5270838"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15888" indent="-115888">
              <a:buFont typeface="Arial" pitchFamily="34" charset="0"/>
              <a:buChar char="•"/>
            </a:pPr>
            <a:r>
              <a:rPr lang="en-US" sz="1400" dirty="0" smtClean="0">
                <a:solidFill>
                  <a:schemeClr val="tx1"/>
                </a:solidFill>
                <a:latin typeface="Arial" pitchFamily="34" charset="0"/>
                <a:cs typeface="Arial" pitchFamily="34" charset="0"/>
              </a:rPr>
              <a:t>Be ten times better than your competitors. You cannot be incrementally better. </a:t>
            </a:r>
            <a:r>
              <a:rPr lang="en-US" sz="1400" dirty="0" err="1" smtClean="0">
                <a:solidFill>
                  <a:schemeClr val="tx1"/>
                </a:solidFill>
                <a:latin typeface="Arial" pitchFamily="34" charset="0"/>
                <a:cs typeface="Arial" pitchFamily="34" charset="0"/>
              </a:rPr>
              <a:t>Incrementalism</a:t>
            </a:r>
            <a:r>
              <a:rPr lang="en-US" sz="1400" dirty="0" smtClean="0">
                <a:solidFill>
                  <a:schemeClr val="tx1"/>
                </a:solidFill>
                <a:latin typeface="Arial" pitchFamily="34" charset="0"/>
                <a:cs typeface="Arial" pitchFamily="34" charset="0"/>
              </a:rPr>
              <a:t> kills companies.</a:t>
            </a:r>
          </a:p>
          <a:p>
            <a:pPr marL="115888" indent="-115888">
              <a:buFont typeface="Arial" pitchFamily="34" charset="0"/>
              <a:buChar char="•"/>
            </a:pPr>
            <a:r>
              <a:rPr lang="en-US" sz="1400" dirty="0" smtClean="0">
                <a:solidFill>
                  <a:schemeClr val="tx1"/>
                </a:solidFill>
                <a:latin typeface="Arial" pitchFamily="34" charset="0"/>
                <a:cs typeface="Arial" pitchFamily="34" charset="0"/>
              </a:rPr>
              <a:t>Focus on an area of strength where you can be ten times better than anyone else in the world</a:t>
            </a:r>
          </a:p>
        </p:txBody>
      </p:sp>
      <p:sp>
        <p:nvSpPr>
          <p:cNvPr id="16" name="Rectangle 15"/>
          <p:cNvSpPr/>
          <p:nvPr/>
        </p:nvSpPr>
        <p:spPr>
          <a:xfrm>
            <a:off x="2837419" y="5413819"/>
            <a:ext cx="1328182" cy="783318"/>
          </a:xfrm>
          <a:prstGeom prst="rect">
            <a:avLst/>
          </a:prstGeom>
          <a:solidFill>
            <a:srgbClr val="FFFF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i="1" dirty="0" smtClean="0">
                <a:solidFill>
                  <a:schemeClr val="tx1"/>
                </a:solidFill>
                <a:latin typeface="Arial" pitchFamily="34" charset="0"/>
                <a:cs typeface="Arial" pitchFamily="34" charset="0"/>
              </a:rPr>
              <a:t>Be a Monopolist</a:t>
            </a:r>
          </a:p>
        </p:txBody>
      </p:sp>
      <p:sp>
        <p:nvSpPr>
          <p:cNvPr id="17" name="Rectangle 16"/>
          <p:cNvSpPr/>
          <p:nvPr/>
        </p:nvSpPr>
        <p:spPr>
          <a:xfrm>
            <a:off x="4165601" y="5413819"/>
            <a:ext cx="5270838"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15888" indent="-115888">
              <a:buFont typeface="Arial" pitchFamily="34" charset="0"/>
              <a:buChar char="•"/>
            </a:pPr>
            <a:r>
              <a:rPr lang="en-US" sz="1400" dirty="0" smtClean="0">
                <a:solidFill>
                  <a:schemeClr val="tx1"/>
                </a:solidFill>
                <a:latin typeface="Arial" pitchFamily="34" charset="0"/>
                <a:cs typeface="Arial" pitchFamily="34" charset="0"/>
              </a:rPr>
              <a:t>Thinking “monopolistically” means focusing on building market-dominating companies</a:t>
            </a:r>
          </a:p>
          <a:p>
            <a:pPr marL="115888" indent="-115888">
              <a:buFont typeface="Arial" pitchFamily="34" charset="0"/>
              <a:buChar char="•"/>
            </a:pPr>
            <a:r>
              <a:rPr lang="en-US" sz="1400" dirty="0" smtClean="0">
                <a:solidFill>
                  <a:schemeClr val="tx1"/>
                </a:solidFill>
                <a:latin typeface="Arial" pitchFamily="34" charset="0"/>
                <a:cs typeface="Arial" pitchFamily="34" charset="0"/>
              </a:rPr>
              <a:t>Embrace this to aim for total market-domination</a:t>
            </a:r>
          </a:p>
        </p:txBody>
      </p:sp>
      <p:cxnSp>
        <p:nvCxnSpPr>
          <p:cNvPr id="18" name="Straight Connector 17"/>
          <p:cNvCxnSpPr/>
          <p:nvPr/>
        </p:nvCxnSpPr>
        <p:spPr>
          <a:xfrm>
            <a:off x="2837418" y="3412152"/>
            <a:ext cx="659902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37418" y="2452458"/>
            <a:ext cx="659902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37418" y="4368340"/>
            <a:ext cx="659902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37418" y="5311767"/>
            <a:ext cx="659902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2" y="6522354"/>
            <a:ext cx="8023350" cy="335646"/>
          </a:xfrm>
          <a:prstGeom prst="rect">
            <a:avLst/>
          </a:prstGeom>
          <a:noFill/>
        </p:spPr>
        <p:txBody>
          <a:bodyPr wrap="none" tIns="90000" bIns="90000" rtlCol="0">
            <a:spAutoFit/>
          </a:bodyPr>
          <a:lstStyle/>
          <a:p>
            <a:pPr algn="ctr"/>
            <a:r>
              <a:rPr lang="en-US" sz="1000" i="1" dirty="0" smtClean="0">
                <a:latin typeface="Arial" pitchFamily="34" charset="0"/>
                <a:cs typeface="Arial" pitchFamily="34" charset="0"/>
              </a:rPr>
              <a:t>Taken from Kidder, David (2012-12-14). The Startup Playbook: Secrets of the Fastest-Growing Startups from their Founding Entrepreneurs</a:t>
            </a:r>
          </a:p>
        </p:txBody>
      </p:sp>
      <p:sp>
        <p:nvSpPr>
          <p:cNvPr id="3" name="Rectangle 2"/>
          <p:cNvSpPr/>
          <p:nvPr/>
        </p:nvSpPr>
        <p:spPr>
          <a:xfrm>
            <a:off x="561015" y="4492719"/>
            <a:ext cx="1970629" cy="1169551"/>
          </a:xfrm>
          <a:prstGeom prst="rect">
            <a:avLst/>
          </a:prstGeom>
        </p:spPr>
        <p:txBody>
          <a:bodyPr wrap="square">
            <a:spAutoFit/>
          </a:bodyPr>
          <a:lstStyle/>
          <a:p>
            <a:pPr algn="ctr"/>
            <a:r>
              <a:rPr lang="en-US" sz="1400" b="1" dirty="0" smtClean="0">
                <a:latin typeface="Arial" pitchFamily="34" charset="0"/>
                <a:cs typeface="Arial" pitchFamily="34" charset="0"/>
              </a:rPr>
              <a:t>Secrets of the Fastest-Growing Startups from their Founding Entrepreneurs</a:t>
            </a:r>
            <a:endParaRPr lang="en-US" sz="14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Filtering:  your to-do guide</a:t>
            </a:r>
            <a:endParaRPr lang="en-US" dirty="0"/>
          </a:p>
        </p:txBody>
      </p:sp>
      <p:sp>
        <p:nvSpPr>
          <p:cNvPr id="4" name="Oval 2"/>
          <p:cNvSpPr>
            <a:spLocks noChangeArrowheads="1"/>
          </p:cNvSpPr>
          <p:nvPr>
            <p:custDataLst>
              <p:tags r:id="rId2"/>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2</a:t>
            </a:r>
            <a:endParaRPr lang="en-US" sz="1400" b="1" dirty="0">
              <a:latin typeface="+mn-lt"/>
            </a:endParaRPr>
          </a:p>
        </p:txBody>
      </p:sp>
      <p:sp>
        <p:nvSpPr>
          <p:cNvPr id="5" name="TextBox 4"/>
          <p:cNvSpPr txBox="1"/>
          <p:nvPr/>
        </p:nvSpPr>
        <p:spPr>
          <a:xfrm>
            <a:off x="8197330" y="-60982"/>
            <a:ext cx="821059"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Filtering</a:t>
            </a:r>
          </a:p>
        </p:txBody>
      </p:sp>
      <p:pic>
        <p:nvPicPr>
          <p:cNvPr id="6" name="Picture 4" descr="http://blog.mangoapps.com/wp-content/uploads/to-do.jp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8" name="Text Placeholder 5"/>
          <p:cNvSpPr>
            <a:spLocks noGrp="1"/>
          </p:cNvSpPr>
          <p:nvPr>
            <p:ph type="body" sz="quarter" idx="10"/>
          </p:nvPr>
        </p:nvSpPr>
        <p:spPr>
          <a:xfrm>
            <a:off x="722423" y="1508760"/>
            <a:ext cx="8710302" cy="4617720"/>
          </a:xfrm>
        </p:spPr>
        <p:txBody>
          <a:bodyPr/>
          <a:lstStyle/>
          <a:p>
            <a:pPr marL="173038" indent="-173038"/>
            <a:r>
              <a:rPr lang="en-US" sz="1800" b="1" dirty="0"/>
              <a:t>Do a quick pass of ideas to see if there are any that can be grouped or removed </a:t>
            </a:r>
            <a:endParaRPr lang="en-US" sz="1800" b="1" dirty="0" smtClean="0"/>
          </a:p>
          <a:p>
            <a:pPr marL="173038" indent="-173038"/>
            <a:endParaRPr lang="en-US" sz="1800" b="1" dirty="0"/>
          </a:p>
          <a:p>
            <a:pPr marL="173038" indent="-173038"/>
            <a:r>
              <a:rPr lang="en-US" sz="1800" b="1" dirty="0" smtClean="0"/>
              <a:t>Quickly assess all your ideas based on fit &amp; potential using the guiding </a:t>
            </a:r>
          </a:p>
          <a:p>
            <a:pPr indent="0">
              <a:buNone/>
            </a:pPr>
            <a:r>
              <a:rPr lang="en-US" sz="1800" b="1" dirty="0"/>
              <a:t> </a:t>
            </a:r>
            <a:r>
              <a:rPr lang="en-US" sz="1800" b="1" dirty="0" smtClean="0"/>
              <a:t> questions – just rough 1-10 as you read the questions for each idea</a:t>
            </a:r>
          </a:p>
          <a:p>
            <a:pPr marL="173038" indent="-173038"/>
            <a:endParaRPr lang="en-US" sz="1800" b="1" dirty="0" smtClean="0"/>
          </a:p>
          <a:p>
            <a:pPr marL="173038" indent="-173038"/>
            <a:r>
              <a:rPr lang="en-US" sz="1800" b="1" dirty="0" smtClean="0"/>
              <a:t>The template will map your ideas into 2x2 matrix </a:t>
            </a:r>
          </a:p>
          <a:p>
            <a:pPr indent="0">
              <a:buNone/>
            </a:pPr>
            <a:r>
              <a:rPr lang="en-US" sz="1800" b="1" dirty="0"/>
              <a:t> </a:t>
            </a:r>
            <a:r>
              <a:rPr lang="en-US" sz="1800" b="1" dirty="0" smtClean="0"/>
              <a:t> and identify your top 5 ideas in the top right corner</a:t>
            </a:r>
          </a:p>
          <a:p>
            <a:pPr marL="173038" indent="-173038"/>
            <a:endParaRPr lang="en-US" sz="1800" b="1" dirty="0" smtClean="0"/>
          </a:p>
          <a:p>
            <a:pPr marL="173038" indent="-173038"/>
            <a:endParaRPr lang="en-US" sz="1800" b="1" dirty="0" smtClean="0"/>
          </a:p>
          <a:p>
            <a:pPr marL="173038" indent="-173038">
              <a:buNone/>
            </a:pPr>
            <a:endParaRPr lang="en-US" sz="1800" b="1" dirty="0"/>
          </a:p>
          <a:p>
            <a:pPr marL="173038" indent="-173038">
              <a:buNone/>
            </a:pPr>
            <a:endParaRPr lang="en-US" sz="1800" b="1" dirty="0"/>
          </a:p>
          <a:p>
            <a:pPr marL="173038" indent="-173038">
              <a:buNone/>
            </a:pPr>
            <a:r>
              <a:rPr lang="en-US" sz="1800" b="1" dirty="0" smtClean="0"/>
              <a:t>Next: Perform further research on top 5 ideas</a:t>
            </a:r>
            <a:endParaRPr lang="en-US" sz="1800" b="1" dirty="0"/>
          </a:p>
          <a:p>
            <a:pPr marL="173038" indent="-173038">
              <a:buNone/>
            </a:pPr>
            <a:endParaRPr lang="en-US" sz="1800" b="1" dirty="0" smtClean="0"/>
          </a:p>
          <a:p>
            <a:pPr marL="173038" indent="-173038">
              <a:buNone/>
            </a:pPr>
            <a:endParaRPr lang="en-US" sz="1800" b="1" dirty="0" smtClean="0"/>
          </a:p>
        </p:txBody>
      </p:sp>
      <p:sp>
        <p:nvSpPr>
          <p:cNvPr id="10" name="Oval 2"/>
          <p:cNvSpPr>
            <a:spLocks noChangeArrowheads="1"/>
          </p:cNvSpPr>
          <p:nvPr>
            <p:custDataLst>
              <p:tags r:id="rId3"/>
            </p:custDataLst>
          </p:nvPr>
        </p:nvSpPr>
        <p:spPr bwMode="gray">
          <a:xfrm>
            <a:off x="570736" y="2418896"/>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2</a:t>
            </a:r>
            <a:endParaRPr lang="en-US" sz="1400" b="1" dirty="0">
              <a:solidFill>
                <a:schemeClr val="bg1"/>
              </a:solidFill>
              <a:latin typeface="+mn-lt"/>
            </a:endParaRPr>
          </a:p>
        </p:txBody>
      </p:sp>
      <p:sp>
        <p:nvSpPr>
          <p:cNvPr id="11" name="Oval 2"/>
          <p:cNvSpPr>
            <a:spLocks noChangeArrowheads="1"/>
          </p:cNvSpPr>
          <p:nvPr>
            <p:custDataLst>
              <p:tags r:id="rId4"/>
            </p:custDataLst>
          </p:nvPr>
        </p:nvSpPr>
        <p:spPr bwMode="gray">
          <a:xfrm>
            <a:off x="570736" y="3402174"/>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3</a:t>
            </a:r>
            <a:endParaRPr lang="en-US" sz="1400" b="1" dirty="0">
              <a:solidFill>
                <a:schemeClr val="bg1"/>
              </a:solidFill>
              <a:latin typeface="+mn-lt"/>
            </a:endParaRPr>
          </a:p>
        </p:txBody>
      </p:sp>
      <p:sp>
        <p:nvSpPr>
          <p:cNvPr id="12" name="Oval 2"/>
          <p:cNvSpPr>
            <a:spLocks noChangeArrowheads="1"/>
          </p:cNvSpPr>
          <p:nvPr>
            <p:custDataLst>
              <p:tags r:id="rId5"/>
            </p:custDataLst>
          </p:nvPr>
        </p:nvSpPr>
        <p:spPr bwMode="gray">
          <a:xfrm>
            <a:off x="570736" y="1487616"/>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1</a:t>
            </a:r>
            <a:endParaRPr lang="en-US" sz="1400" b="1" dirty="0">
              <a:solidFill>
                <a:schemeClr val="bg1"/>
              </a:solidFill>
              <a:latin typeface="+mn-lt"/>
            </a:endParaRPr>
          </a:p>
        </p:txBody>
      </p:sp>
      <p:grpSp>
        <p:nvGrpSpPr>
          <p:cNvPr id="30" name="Group 29"/>
          <p:cNvGrpSpPr/>
          <p:nvPr/>
        </p:nvGrpSpPr>
        <p:grpSpPr>
          <a:xfrm>
            <a:off x="6325136" y="3059639"/>
            <a:ext cx="3099240" cy="3204745"/>
            <a:chOff x="6018149" y="2092002"/>
            <a:chExt cx="3099240" cy="3204745"/>
          </a:xfrm>
        </p:grpSpPr>
        <p:sp>
          <p:nvSpPr>
            <p:cNvPr id="13" name="Rectangle 12"/>
            <p:cNvSpPr/>
            <p:nvPr/>
          </p:nvSpPr>
          <p:spPr>
            <a:xfrm>
              <a:off x="6444342" y="2201186"/>
              <a:ext cx="2632103" cy="26951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cxnSp>
          <p:nvCxnSpPr>
            <p:cNvPr id="17" name="Straight Connector 16"/>
            <p:cNvCxnSpPr>
              <a:stCxn id="13" idx="0"/>
              <a:endCxn id="13" idx="2"/>
            </p:cNvCxnSpPr>
            <p:nvPr/>
          </p:nvCxnSpPr>
          <p:spPr>
            <a:xfrm>
              <a:off x="7760394" y="2201186"/>
              <a:ext cx="0" cy="269515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1"/>
              <a:endCxn id="13" idx="3"/>
            </p:cNvCxnSpPr>
            <p:nvPr/>
          </p:nvCxnSpPr>
          <p:spPr>
            <a:xfrm>
              <a:off x="6444342" y="3548761"/>
              <a:ext cx="2632103"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1" name="Right Triangle 20"/>
            <p:cNvSpPr/>
            <p:nvPr>
              <p:custDataLst>
                <p:tags r:id="rId6"/>
              </p:custDataLst>
            </p:nvPr>
          </p:nvSpPr>
          <p:spPr>
            <a:xfrm rot="10800000">
              <a:off x="6444339" y="4937279"/>
              <a:ext cx="2632103" cy="98746"/>
            </a:xfrm>
            <a:prstGeom prst="rtTriangle">
              <a:avLst/>
            </a:prstGeom>
            <a:solidFill>
              <a:srgbClr val="FFC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2" name="Right Triangle 21"/>
            <p:cNvSpPr/>
            <p:nvPr>
              <p:custDataLst>
                <p:tags r:id="rId7"/>
              </p:custDataLst>
            </p:nvPr>
          </p:nvSpPr>
          <p:spPr>
            <a:xfrm rot="16200000" flipH="1">
              <a:off x="5042223" y="3467865"/>
              <a:ext cx="2632103" cy="98746"/>
            </a:xfrm>
            <a:prstGeom prst="rtTriangle">
              <a:avLst/>
            </a:prstGeom>
            <a:solidFill>
              <a:srgbClr val="FFC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23" name="TextBox 22"/>
            <p:cNvSpPr txBox="1"/>
            <p:nvPr/>
          </p:nvSpPr>
          <p:spPr>
            <a:xfrm>
              <a:off x="7596831" y="4899546"/>
              <a:ext cx="402675" cy="397201"/>
            </a:xfrm>
            <a:prstGeom prst="rect">
              <a:avLst/>
            </a:prstGeom>
            <a:noFill/>
          </p:spPr>
          <p:txBody>
            <a:bodyPr wrap="none" tIns="90000" bIns="90000" rtlCol="0">
              <a:spAutoFit/>
            </a:bodyPr>
            <a:lstStyle/>
            <a:p>
              <a:pPr algn="ctr"/>
              <a:r>
                <a:rPr lang="en-US" sz="1400" b="1" dirty="0" smtClean="0">
                  <a:latin typeface="Arial" pitchFamily="34" charset="0"/>
                  <a:cs typeface="Arial" pitchFamily="34" charset="0"/>
                </a:rPr>
                <a:t>Fit</a:t>
              </a:r>
            </a:p>
          </p:txBody>
        </p:sp>
        <p:sp>
          <p:nvSpPr>
            <p:cNvPr id="24" name="TextBox 23"/>
            <p:cNvSpPr txBox="1"/>
            <p:nvPr/>
          </p:nvSpPr>
          <p:spPr>
            <a:xfrm rot="16200000">
              <a:off x="5746909" y="3384985"/>
              <a:ext cx="939681" cy="397201"/>
            </a:xfrm>
            <a:prstGeom prst="rect">
              <a:avLst/>
            </a:prstGeom>
            <a:noFill/>
          </p:spPr>
          <p:txBody>
            <a:bodyPr wrap="none" tIns="90000" bIns="90000" rtlCol="0">
              <a:spAutoFit/>
            </a:bodyPr>
            <a:lstStyle/>
            <a:p>
              <a:pPr algn="ctr"/>
              <a:r>
                <a:rPr lang="en-US" sz="1400" b="1" dirty="0" smtClean="0">
                  <a:latin typeface="Arial" pitchFamily="34" charset="0"/>
                  <a:cs typeface="Arial" pitchFamily="34" charset="0"/>
                </a:rPr>
                <a:t>Potential</a:t>
              </a:r>
            </a:p>
          </p:txBody>
        </p:sp>
        <p:sp>
          <p:nvSpPr>
            <p:cNvPr id="25" name="TextBox 24"/>
            <p:cNvSpPr txBox="1"/>
            <p:nvPr/>
          </p:nvSpPr>
          <p:spPr>
            <a:xfrm>
              <a:off x="6033738" y="2092002"/>
              <a:ext cx="319318" cy="351035"/>
            </a:xfrm>
            <a:prstGeom prst="rect">
              <a:avLst/>
            </a:prstGeom>
            <a:noFill/>
          </p:spPr>
          <p:txBody>
            <a:bodyPr wrap="none" tIns="90000" bIns="90000" rtlCol="0">
              <a:spAutoFit/>
            </a:bodyPr>
            <a:lstStyle/>
            <a:p>
              <a:pPr algn="ctr"/>
              <a:r>
                <a:rPr lang="en-US" sz="1050" i="1" dirty="0" smtClean="0">
                  <a:latin typeface="Arial" pitchFamily="34" charset="0"/>
                  <a:cs typeface="Arial" pitchFamily="34" charset="0"/>
                </a:rPr>
                <a:t>Hi</a:t>
              </a:r>
            </a:p>
          </p:txBody>
        </p:sp>
        <p:sp>
          <p:nvSpPr>
            <p:cNvPr id="26" name="TextBox 25"/>
            <p:cNvSpPr txBox="1"/>
            <p:nvPr/>
          </p:nvSpPr>
          <p:spPr>
            <a:xfrm>
              <a:off x="6025723" y="4548511"/>
              <a:ext cx="335348" cy="343341"/>
            </a:xfrm>
            <a:prstGeom prst="rect">
              <a:avLst/>
            </a:prstGeom>
            <a:noFill/>
          </p:spPr>
          <p:txBody>
            <a:bodyPr wrap="none" tIns="90000" bIns="90000" rtlCol="0">
              <a:spAutoFit/>
            </a:bodyPr>
            <a:lstStyle/>
            <a:p>
              <a:pPr algn="ctr"/>
              <a:r>
                <a:rPr lang="en-US" sz="1050" i="1" dirty="0" smtClean="0">
                  <a:latin typeface="Arial" pitchFamily="34" charset="0"/>
                  <a:cs typeface="Arial" pitchFamily="34" charset="0"/>
                </a:rPr>
                <a:t>Lo</a:t>
              </a:r>
            </a:p>
          </p:txBody>
        </p:sp>
        <p:sp>
          <p:nvSpPr>
            <p:cNvPr id="27" name="TextBox 26"/>
            <p:cNvSpPr txBox="1"/>
            <p:nvPr/>
          </p:nvSpPr>
          <p:spPr>
            <a:xfrm>
              <a:off x="6444339" y="4953406"/>
              <a:ext cx="335348" cy="343341"/>
            </a:xfrm>
            <a:prstGeom prst="rect">
              <a:avLst/>
            </a:prstGeom>
            <a:noFill/>
          </p:spPr>
          <p:txBody>
            <a:bodyPr wrap="none" tIns="90000" bIns="90000" rtlCol="0">
              <a:spAutoFit/>
            </a:bodyPr>
            <a:lstStyle/>
            <a:p>
              <a:pPr algn="ctr"/>
              <a:r>
                <a:rPr lang="en-US" sz="1050" i="1" dirty="0" smtClean="0">
                  <a:latin typeface="Arial" pitchFamily="34" charset="0"/>
                  <a:cs typeface="Arial" pitchFamily="34" charset="0"/>
                </a:rPr>
                <a:t>Lo</a:t>
              </a:r>
            </a:p>
          </p:txBody>
        </p:sp>
        <p:sp>
          <p:nvSpPr>
            <p:cNvPr id="28" name="TextBox 27"/>
            <p:cNvSpPr txBox="1"/>
            <p:nvPr/>
          </p:nvSpPr>
          <p:spPr>
            <a:xfrm>
              <a:off x="8752317" y="4953406"/>
              <a:ext cx="312907" cy="343341"/>
            </a:xfrm>
            <a:prstGeom prst="rect">
              <a:avLst/>
            </a:prstGeom>
            <a:noFill/>
          </p:spPr>
          <p:txBody>
            <a:bodyPr wrap="none" tIns="90000" bIns="90000" rtlCol="0">
              <a:spAutoFit/>
            </a:bodyPr>
            <a:lstStyle/>
            <a:p>
              <a:pPr algn="ctr"/>
              <a:r>
                <a:rPr lang="en-US" sz="1050" i="1" dirty="0" smtClean="0">
                  <a:latin typeface="Arial" pitchFamily="34" charset="0"/>
                  <a:cs typeface="Arial" pitchFamily="34" charset="0"/>
                </a:rPr>
                <a:t>Hi</a:t>
              </a:r>
            </a:p>
          </p:txBody>
        </p:sp>
        <p:sp>
          <p:nvSpPr>
            <p:cNvPr id="29" name="Freeform 29"/>
            <p:cNvSpPr>
              <a:spLocks/>
            </p:cNvSpPr>
            <p:nvPr>
              <p:custDataLst>
                <p:tags r:id="rId8"/>
              </p:custDataLst>
            </p:nvPr>
          </p:nvSpPr>
          <p:spPr bwMode="gray">
            <a:xfrm>
              <a:off x="7637775" y="2132946"/>
              <a:ext cx="1479614" cy="145675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CC0000"/>
            </a:solidFill>
            <a:ln w="9525">
              <a:solidFill>
                <a:srgbClr val="CC0000"/>
              </a:solidFill>
              <a:round/>
              <a:headEnd/>
              <a:tailEnd/>
            </a:ln>
          </p:spPr>
          <p:txBody>
            <a:bodyPr tIns="91440" bIns="91440" anchor="ctr"/>
            <a:lstStyle/>
            <a:p>
              <a:pPr algn="ctr"/>
              <a:r>
                <a:rPr lang="en-US" sz="1400" b="1" i="1" dirty="0" smtClean="0">
                  <a:solidFill>
                    <a:srgbClr val="FF0000"/>
                  </a:solidFill>
                  <a:latin typeface="+mn-lt"/>
                </a:rPr>
                <a:t>Find your</a:t>
              </a:r>
            </a:p>
            <a:p>
              <a:pPr algn="ctr"/>
              <a:r>
                <a:rPr lang="en-US" sz="1400" b="1" i="1" dirty="0" smtClean="0">
                  <a:solidFill>
                    <a:srgbClr val="FF0000"/>
                  </a:solidFill>
                </a:rPr>
                <a:t>Top 5 ideas</a:t>
              </a:r>
            </a:p>
            <a:p>
              <a:pPr algn="ctr"/>
              <a:r>
                <a:rPr lang="en-US" sz="1400" b="1" i="1" dirty="0" smtClean="0">
                  <a:solidFill>
                    <a:srgbClr val="FF0000"/>
                  </a:solidFill>
                </a:rPr>
                <a:t>h</a:t>
              </a:r>
              <a:r>
                <a:rPr lang="en-US" sz="1400" b="1" i="1" dirty="0" smtClean="0">
                  <a:solidFill>
                    <a:srgbClr val="FF0000"/>
                  </a:solidFill>
                  <a:latin typeface="+mn-lt"/>
                </a:rPr>
                <a:t>ere!</a:t>
              </a:r>
              <a:endParaRPr lang="en-US" sz="1400" b="1" i="1" dirty="0">
                <a:solidFill>
                  <a:srgbClr val="FF0000"/>
                </a:solidFill>
                <a:latin typeface="+mn-lt"/>
              </a:endParaRPr>
            </a:p>
          </p:txBody>
        </p:sp>
      </p:grpSp>
      <p:graphicFrame>
        <p:nvGraphicFramePr>
          <p:cNvPr id="31" name="Object 30"/>
          <p:cNvGraphicFramePr>
            <a:graphicFrameLocks noChangeAspect="1"/>
          </p:cNvGraphicFramePr>
          <p:nvPr>
            <p:extLst/>
          </p:nvPr>
        </p:nvGraphicFramePr>
        <p:xfrm>
          <a:off x="3114136" y="4328573"/>
          <a:ext cx="914400" cy="806450"/>
        </p:xfrm>
        <a:graphic>
          <a:graphicData uri="http://schemas.openxmlformats.org/presentationml/2006/ole">
            <p:oleObj spid="_x0000_s43014" name="Worksheet" showAsIcon="1" r:id="rId11" imgW="914400" imgH="806400" progId="Excel.Sheet.12">
              <p:embed/>
            </p:oleObj>
          </a:graphicData>
        </a:graphic>
      </p:graphicFrame>
    </p:spTree>
    <p:extLst>
      <p:ext uri="{BB962C8B-B14F-4D97-AF65-F5344CB8AC3E}">
        <p14:creationId xmlns:p14="http://schemas.microsoft.com/office/powerpoint/2010/main" xmlns="" val="37719417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Analysis: perform further research on top 5 ideas</a:t>
            </a:r>
            <a:endParaRPr lang="en-US" dirty="0"/>
          </a:p>
        </p:txBody>
      </p:sp>
      <p:sp>
        <p:nvSpPr>
          <p:cNvPr id="3" name="Text Placeholder 2"/>
          <p:cNvSpPr>
            <a:spLocks noGrp="1"/>
          </p:cNvSpPr>
          <p:nvPr>
            <p:ph type="body" sz="quarter" idx="10"/>
          </p:nvPr>
        </p:nvSpPr>
        <p:spPr>
          <a:xfrm>
            <a:off x="471636" y="1362112"/>
            <a:ext cx="8961089" cy="4617720"/>
          </a:xfrm>
        </p:spPr>
        <p:txBody>
          <a:bodyPr/>
          <a:lstStyle/>
          <a:p>
            <a:pPr indent="0">
              <a:buNone/>
            </a:pPr>
            <a:r>
              <a:rPr lang="en-US" sz="1800" dirty="0" smtClean="0"/>
              <a:t>Why perform further research?</a:t>
            </a:r>
          </a:p>
          <a:p>
            <a:pPr lvl="1"/>
            <a:r>
              <a:rPr lang="en-US" dirty="0" smtClean="0"/>
              <a:t>Validate the potential of the business idea</a:t>
            </a:r>
          </a:p>
          <a:p>
            <a:pPr lvl="1"/>
            <a:r>
              <a:rPr lang="en-US" dirty="0" smtClean="0"/>
              <a:t>Further determine your excitement to work on each idea</a:t>
            </a:r>
          </a:p>
          <a:p>
            <a:pPr lvl="1"/>
            <a:endParaRPr lang="en-US" dirty="0"/>
          </a:p>
          <a:p>
            <a:pPr indent="0">
              <a:buNone/>
            </a:pPr>
            <a:r>
              <a:rPr lang="en-US" sz="1800" dirty="0" smtClean="0"/>
              <a:t>Areas to research:</a:t>
            </a:r>
          </a:p>
          <a:p>
            <a:pPr indent="0">
              <a:buNone/>
            </a:pPr>
            <a:endParaRPr lang="en-US" sz="1800" dirty="0"/>
          </a:p>
          <a:p>
            <a:pPr indent="0">
              <a:buNone/>
            </a:pPr>
            <a:endParaRPr lang="en-US" sz="1800" dirty="0" smtClean="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3</a:t>
            </a:r>
            <a:endParaRPr lang="en-US" sz="1400" b="1" dirty="0">
              <a:latin typeface="+mn-lt"/>
            </a:endParaRPr>
          </a:p>
        </p:txBody>
      </p:sp>
      <p:sp>
        <p:nvSpPr>
          <p:cNvPr id="5" name="TextBox 4"/>
          <p:cNvSpPr txBox="1"/>
          <p:nvPr/>
        </p:nvSpPr>
        <p:spPr>
          <a:xfrm>
            <a:off x="8197330" y="-60982"/>
            <a:ext cx="853119"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Analysis</a:t>
            </a:r>
          </a:p>
        </p:txBody>
      </p:sp>
      <p:pic>
        <p:nvPicPr>
          <p:cNvPr id="6" name="Picture 2" descr="https://encrypted-tbn2.gstatic.com/images?q=tbn:ANd9GcS9ZFvOWmsht4ud9iHtEZHov_23g1UZhmYrCderix0c5JzGp1Z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13" name="Pentagon 12"/>
          <p:cNvSpPr/>
          <p:nvPr/>
        </p:nvSpPr>
        <p:spPr>
          <a:xfrm>
            <a:off x="471636" y="2950835"/>
            <a:ext cx="1558142" cy="1017317"/>
          </a:xfrm>
          <a:prstGeom prst="homePlate">
            <a:avLst>
              <a:gd name="adj" fmla="val 24885"/>
            </a:avLst>
          </a:prstGeom>
          <a:solidFill>
            <a:srgbClr val="D9EC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b="1" dirty="0" smtClean="0">
                <a:solidFill>
                  <a:schemeClr val="tx1"/>
                </a:solidFill>
                <a:latin typeface="Arial" pitchFamily="34" charset="0"/>
                <a:cs typeface="Arial" pitchFamily="34" charset="0"/>
              </a:rPr>
              <a:t>Customers</a:t>
            </a:r>
          </a:p>
        </p:txBody>
      </p:sp>
      <p:sp>
        <p:nvSpPr>
          <p:cNvPr id="14" name="Pentagon 13"/>
          <p:cNvSpPr/>
          <p:nvPr/>
        </p:nvSpPr>
        <p:spPr>
          <a:xfrm>
            <a:off x="471636" y="4134109"/>
            <a:ext cx="1558142" cy="1017317"/>
          </a:xfrm>
          <a:prstGeom prst="homePlate">
            <a:avLst>
              <a:gd name="adj" fmla="val 23838"/>
            </a:avLst>
          </a:prstGeom>
          <a:solidFill>
            <a:srgbClr val="75BAFF"/>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b="1" dirty="0" smtClean="0">
                <a:solidFill>
                  <a:schemeClr val="tx1"/>
                </a:solidFill>
                <a:latin typeface="Arial" pitchFamily="34" charset="0"/>
                <a:cs typeface="Arial" pitchFamily="34" charset="0"/>
              </a:rPr>
              <a:t>Competition</a:t>
            </a:r>
          </a:p>
        </p:txBody>
      </p:sp>
      <p:sp>
        <p:nvSpPr>
          <p:cNvPr id="15" name="Pentagon 14"/>
          <p:cNvSpPr/>
          <p:nvPr/>
        </p:nvSpPr>
        <p:spPr>
          <a:xfrm>
            <a:off x="471636" y="5334639"/>
            <a:ext cx="1558142" cy="1220299"/>
          </a:xfrm>
          <a:prstGeom prst="homePlate">
            <a:avLst>
              <a:gd name="adj" fmla="val 22792"/>
            </a:avLst>
          </a:prstGeom>
          <a:solidFill>
            <a:srgbClr val="0066CC"/>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b="1" dirty="0" smtClean="0">
                <a:solidFill>
                  <a:schemeClr val="bg1"/>
                </a:solidFill>
                <a:latin typeface="Arial" pitchFamily="34" charset="0"/>
                <a:cs typeface="Arial" pitchFamily="34" charset="0"/>
              </a:rPr>
              <a:t>Feasibility</a:t>
            </a:r>
          </a:p>
        </p:txBody>
      </p:sp>
      <p:sp>
        <p:nvSpPr>
          <p:cNvPr id="16" name="Rectangle 15"/>
          <p:cNvSpPr/>
          <p:nvPr/>
        </p:nvSpPr>
        <p:spPr>
          <a:xfrm>
            <a:off x="2218911" y="2950836"/>
            <a:ext cx="7308968" cy="1017316"/>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Who are your potential customers / customer segments? How big are they?</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Is there need big enough?  Is it a must-have or nice-to-have solution?</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How easy and fast is it to make customers adopt your solution?</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Are your customers willing to pay for a solution?</a:t>
            </a:r>
          </a:p>
        </p:txBody>
      </p:sp>
      <p:sp>
        <p:nvSpPr>
          <p:cNvPr id="17" name="Rectangle 16"/>
          <p:cNvSpPr/>
          <p:nvPr/>
        </p:nvSpPr>
        <p:spPr>
          <a:xfrm>
            <a:off x="2232861" y="4134110"/>
            <a:ext cx="7308968" cy="1017316"/>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How are customers currently solving this need?</a:t>
            </a:r>
            <a:r>
              <a:rPr lang="en-US" sz="1400" dirty="0">
                <a:solidFill>
                  <a:srgbClr val="000000"/>
                </a:solidFill>
                <a:latin typeface="+mj-lt"/>
                <a:cs typeface="Arial" pitchFamily="34" charset="0"/>
              </a:rPr>
              <a:t> </a:t>
            </a:r>
            <a:r>
              <a:rPr lang="en-US" sz="1400" dirty="0" smtClean="0">
                <a:solidFill>
                  <a:srgbClr val="000000"/>
                </a:solidFill>
                <a:latin typeface="+mj-lt"/>
                <a:cs typeface="Arial" pitchFamily="34" charset="0"/>
              </a:rPr>
              <a:t> What </a:t>
            </a:r>
            <a:r>
              <a:rPr lang="en-US" sz="1400" dirty="0">
                <a:solidFill>
                  <a:srgbClr val="000000"/>
                </a:solidFill>
                <a:latin typeface="+mj-lt"/>
                <a:cs typeface="Arial" pitchFamily="34" charset="0"/>
              </a:rPr>
              <a:t>are </a:t>
            </a:r>
            <a:r>
              <a:rPr lang="en-US" sz="1400" dirty="0" smtClean="0">
                <a:solidFill>
                  <a:srgbClr val="000000"/>
                </a:solidFill>
                <a:latin typeface="+mj-lt"/>
                <a:cs typeface="Arial" pitchFamily="34" charset="0"/>
              </a:rPr>
              <a:t>the strengths and weaknesses to these methods? </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How would you clearly differentiate your solution? How far can you do this?</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Can you build entry barriers for additional competitors?</a:t>
            </a:r>
          </a:p>
        </p:txBody>
      </p:sp>
      <p:sp>
        <p:nvSpPr>
          <p:cNvPr id="18" name="Rectangle 17"/>
          <p:cNvSpPr/>
          <p:nvPr/>
        </p:nvSpPr>
        <p:spPr>
          <a:xfrm>
            <a:off x="2232861" y="5334639"/>
            <a:ext cx="7308968" cy="1220298"/>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What are the key assumptions, technologies, or resources that your idea relies on that makes it different than how things are today?  How difficult will it be to test those assumptions, build the technology or obtain the resources?</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Is there a risk that you would get your offering to market past the opportunity / trend?</a:t>
            </a:r>
          </a:p>
          <a:p>
            <a:pPr marL="288925" lvl="1" indent="-174625" fontAlgn="base">
              <a:buClr>
                <a:srgbClr val="177B57"/>
              </a:buClr>
              <a:buSzPct val="100000"/>
              <a:buFont typeface="Arial"/>
              <a:buChar char="•"/>
            </a:pPr>
            <a:r>
              <a:rPr lang="en-US" sz="1400" dirty="0" smtClean="0">
                <a:solidFill>
                  <a:srgbClr val="000000"/>
                </a:solidFill>
                <a:latin typeface="+mj-lt"/>
                <a:cs typeface="Arial" pitchFamily="34" charset="0"/>
              </a:rPr>
              <a:t>Has this or something similar been tried before?  What can you learn from that?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to-do guide: Analysis</a:t>
            </a:r>
            <a:endParaRPr lang="en-US" dirty="0"/>
          </a:p>
        </p:txBody>
      </p:sp>
      <p:sp>
        <p:nvSpPr>
          <p:cNvPr id="4" name="Oval 2"/>
          <p:cNvSpPr>
            <a:spLocks noChangeArrowheads="1"/>
          </p:cNvSpPr>
          <p:nvPr>
            <p:custDataLst>
              <p:tags r:id="rId2"/>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3</a:t>
            </a:r>
            <a:endParaRPr lang="en-US" sz="1400" b="1" dirty="0">
              <a:latin typeface="+mn-lt"/>
            </a:endParaRPr>
          </a:p>
        </p:txBody>
      </p:sp>
      <p:sp>
        <p:nvSpPr>
          <p:cNvPr id="5" name="TextBox 4"/>
          <p:cNvSpPr txBox="1"/>
          <p:nvPr/>
        </p:nvSpPr>
        <p:spPr>
          <a:xfrm>
            <a:off x="8197330" y="-60982"/>
            <a:ext cx="853119"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Analysis</a:t>
            </a:r>
          </a:p>
        </p:txBody>
      </p:sp>
      <p:pic>
        <p:nvPicPr>
          <p:cNvPr id="7" name="Picture 4" descr="http://blog.mangoapps.com/wp-content/uploads/to-do.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8" name="Text Placeholder 5"/>
          <p:cNvSpPr>
            <a:spLocks noGrp="1"/>
          </p:cNvSpPr>
          <p:nvPr>
            <p:ph type="body" sz="quarter" idx="10"/>
          </p:nvPr>
        </p:nvSpPr>
        <p:spPr>
          <a:xfrm>
            <a:off x="722423" y="1299437"/>
            <a:ext cx="8710302" cy="4617720"/>
          </a:xfrm>
        </p:spPr>
        <p:txBody>
          <a:bodyPr/>
          <a:lstStyle/>
          <a:p>
            <a:pPr marL="173038" indent="-173038"/>
            <a:r>
              <a:rPr lang="en-US" sz="1800" b="1" dirty="0" smtClean="0"/>
              <a:t>Make notes for each of customers, competition and feasibility on each your top 5 business ideas by answering the questions on the previous page</a:t>
            </a:r>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endParaRPr lang="en-US" sz="1800" b="1" dirty="0" smtClean="0"/>
          </a:p>
          <a:p>
            <a:pPr marL="173038" indent="-173038">
              <a:buNone/>
            </a:pPr>
            <a:r>
              <a:rPr lang="en-US" sz="1800" b="1" dirty="0" smtClean="0"/>
              <a:t>   Complete each analysis box by assessing, on a scale of 1-10, the attractiveness of the dimension: given these conditions, how attractive is this customer base? Competitive landscape? How easily implementable is it?</a:t>
            </a:r>
          </a:p>
          <a:p>
            <a:pPr marL="173038" indent="-173038">
              <a:buNone/>
            </a:pPr>
            <a:endParaRPr lang="en-US" sz="1800" b="1" dirty="0"/>
          </a:p>
          <a:p>
            <a:pPr marL="173038" indent="-173038">
              <a:buNone/>
            </a:pPr>
            <a:r>
              <a:rPr lang="en-US" sz="1800" b="1" dirty="0" smtClean="0"/>
              <a:t>   Submit / upload this completed assignment to Edmodo by July 3</a:t>
            </a:r>
            <a:endParaRPr lang="en-US" sz="1800" b="1" dirty="0"/>
          </a:p>
          <a:p>
            <a:pPr marL="173038" indent="-173038"/>
            <a:endParaRPr lang="en-US" sz="1800" b="1" dirty="0" smtClean="0"/>
          </a:p>
          <a:p>
            <a:pPr marL="173038" indent="-173038"/>
            <a:r>
              <a:rPr lang="en-US" sz="1800" b="1" dirty="0" smtClean="0"/>
              <a:t>Pick your best / favorite idea and prepare to deliver a one minute elevator pitch to deliver on the first day at Launch (does not need to be uploaded). Good luck!</a:t>
            </a:r>
          </a:p>
          <a:p>
            <a:pPr marL="173038" indent="-173038"/>
            <a:endParaRPr lang="en-US" sz="1800" b="1" dirty="0" smtClean="0"/>
          </a:p>
          <a:p>
            <a:pPr marL="173038" indent="-173038">
              <a:buNone/>
            </a:pPr>
            <a:endParaRPr lang="en-US" sz="1800" b="1" dirty="0" smtClean="0"/>
          </a:p>
          <a:p>
            <a:endParaRPr lang="en-US" sz="1800" b="1" dirty="0" smtClean="0"/>
          </a:p>
          <a:p>
            <a:endParaRPr lang="en-US" sz="1800" b="1" dirty="0"/>
          </a:p>
        </p:txBody>
      </p:sp>
      <p:sp>
        <p:nvSpPr>
          <p:cNvPr id="10" name="Oval 2"/>
          <p:cNvSpPr>
            <a:spLocks noChangeArrowheads="1"/>
          </p:cNvSpPr>
          <p:nvPr>
            <p:custDataLst>
              <p:tags r:id="rId3"/>
            </p:custDataLst>
          </p:nvPr>
        </p:nvSpPr>
        <p:spPr bwMode="gray">
          <a:xfrm>
            <a:off x="570736" y="1278293"/>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1</a:t>
            </a:r>
            <a:endParaRPr lang="en-US" sz="1400" b="1" dirty="0">
              <a:solidFill>
                <a:schemeClr val="bg1"/>
              </a:solidFill>
              <a:latin typeface="+mn-lt"/>
            </a:endParaRPr>
          </a:p>
        </p:txBody>
      </p:sp>
      <p:sp>
        <p:nvSpPr>
          <p:cNvPr id="11" name="Oval 2"/>
          <p:cNvSpPr>
            <a:spLocks noChangeArrowheads="1"/>
          </p:cNvSpPr>
          <p:nvPr>
            <p:custDataLst>
              <p:tags r:id="rId4"/>
            </p:custDataLst>
          </p:nvPr>
        </p:nvSpPr>
        <p:spPr bwMode="gray">
          <a:xfrm>
            <a:off x="570736" y="3187065"/>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2</a:t>
            </a:r>
            <a:endParaRPr lang="en-US" sz="1400" b="1" dirty="0">
              <a:solidFill>
                <a:schemeClr val="bg1"/>
              </a:solidFill>
              <a:latin typeface="+mn-lt"/>
            </a:endParaRPr>
          </a:p>
        </p:txBody>
      </p:sp>
      <p:sp>
        <p:nvSpPr>
          <p:cNvPr id="12" name="Oval 2"/>
          <p:cNvSpPr>
            <a:spLocks noChangeArrowheads="1"/>
          </p:cNvSpPr>
          <p:nvPr>
            <p:custDataLst>
              <p:tags r:id="rId5"/>
            </p:custDataLst>
          </p:nvPr>
        </p:nvSpPr>
        <p:spPr bwMode="gray">
          <a:xfrm>
            <a:off x="570736" y="4379507"/>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3</a:t>
            </a:r>
            <a:endParaRPr lang="en-US" sz="1400" b="1" dirty="0">
              <a:solidFill>
                <a:schemeClr val="bg1"/>
              </a:solidFill>
              <a:latin typeface="+mn-lt"/>
            </a:endParaRPr>
          </a:p>
        </p:txBody>
      </p:sp>
      <p:sp>
        <p:nvSpPr>
          <p:cNvPr id="14" name="Rectangle 13"/>
          <p:cNvSpPr/>
          <p:nvPr/>
        </p:nvSpPr>
        <p:spPr>
          <a:xfrm>
            <a:off x="2719223" y="1953038"/>
            <a:ext cx="3788229" cy="1161143"/>
          </a:xfrm>
          <a:prstGeom prst="rect">
            <a:avLst/>
          </a:prstGeom>
          <a:noFill/>
          <a:ln w="9525">
            <a:solidFill>
              <a:srgbClr val="0066CC"/>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1482725" algn="ctr"/>
            <a:r>
              <a:rPr lang="en-US" sz="1400" b="1" i="1" dirty="0" smtClean="0">
                <a:solidFill>
                  <a:srgbClr val="FF0000"/>
                </a:solidFill>
                <a:latin typeface="Arial" pitchFamily="34" charset="0"/>
                <a:cs typeface="Arial" pitchFamily="34" charset="0"/>
              </a:rPr>
              <a:t>Download and complete all tabs of this template</a:t>
            </a:r>
          </a:p>
        </p:txBody>
      </p:sp>
      <p:sp>
        <p:nvSpPr>
          <p:cNvPr id="17" name="Oval 2"/>
          <p:cNvSpPr>
            <a:spLocks noChangeArrowheads="1"/>
          </p:cNvSpPr>
          <p:nvPr>
            <p:custDataLst>
              <p:tags r:id="rId6"/>
            </p:custDataLst>
          </p:nvPr>
        </p:nvSpPr>
        <p:spPr bwMode="gray">
          <a:xfrm>
            <a:off x="575498" y="5044078"/>
            <a:ext cx="295276" cy="295275"/>
          </a:xfrm>
          <a:prstGeom prst="ellipse">
            <a:avLst/>
          </a:prstGeom>
          <a:solidFill>
            <a:srgbClr val="0066CC"/>
          </a:solidFill>
          <a:ln w="9525" algn="ctr">
            <a:solidFill>
              <a:schemeClr val="bg1"/>
            </a:solidFill>
            <a:round/>
            <a:headEnd/>
            <a:tailEnd/>
          </a:ln>
        </p:spPr>
        <p:txBody>
          <a:bodyPr wrap="none" lIns="0" tIns="0" rIns="0" bIns="0" anchor="ctr"/>
          <a:lstStyle/>
          <a:p>
            <a:pPr algn="ctr"/>
            <a:r>
              <a:rPr lang="en-US" sz="1400" b="1" dirty="0" smtClean="0">
                <a:solidFill>
                  <a:schemeClr val="bg1"/>
                </a:solidFill>
                <a:latin typeface="+mn-lt"/>
              </a:rPr>
              <a:t>4</a:t>
            </a:r>
            <a:endParaRPr lang="en-US" sz="1400" b="1" dirty="0">
              <a:solidFill>
                <a:schemeClr val="bg1"/>
              </a:solidFill>
              <a:latin typeface="+mn-lt"/>
            </a:endParaRPr>
          </a:p>
        </p:txBody>
      </p:sp>
      <p:graphicFrame>
        <p:nvGraphicFramePr>
          <p:cNvPr id="16" name="Object 15"/>
          <p:cNvGraphicFramePr>
            <a:graphicFrameLocks noChangeAspect="1"/>
          </p:cNvGraphicFramePr>
          <p:nvPr>
            <p:extLst/>
          </p:nvPr>
        </p:nvGraphicFramePr>
        <p:xfrm>
          <a:off x="3096263" y="2147846"/>
          <a:ext cx="914400" cy="806450"/>
        </p:xfrm>
        <a:graphic>
          <a:graphicData uri="http://schemas.openxmlformats.org/presentationml/2006/ole">
            <p:oleObj spid="_x0000_s44038" name="Worksheet" showAsIcon="1" r:id="rId9" imgW="914400" imgH="806400" progId="Excel.Sheet.12">
              <p:embed/>
            </p:oleObj>
          </a:graphicData>
        </a:graphic>
      </p:graphicFrame>
    </p:spTree>
    <p:extLst>
      <p:ext uri="{BB962C8B-B14F-4D97-AF65-F5344CB8AC3E}">
        <p14:creationId xmlns:p14="http://schemas.microsoft.com/office/powerpoint/2010/main" xmlns="" val="921276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Elevator Pitch?</a:t>
            </a:r>
            <a:endParaRPr lang="en-US" dirty="0"/>
          </a:p>
        </p:txBody>
      </p:sp>
      <p:sp>
        <p:nvSpPr>
          <p:cNvPr id="3" name="Text Placeholder 2"/>
          <p:cNvSpPr>
            <a:spLocks noGrp="1"/>
          </p:cNvSpPr>
          <p:nvPr>
            <p:ph type="body" sz="quarter" idx="10"/>
          </p:nvPr>
        </p:nvSpPr>
        <p:spPr/>
        <p:txBody>
          <a:bodyPr/>
          <a:lstStyle/>
          <a:p>
            <a:pPr indent="0">
              <a:buNone/>
            </a:pPr>
            <a:r>
              <a:rPr lang="en-US" dirty="0" smtClean="0"/>
              <a:t>As mentioned on the previous slide, each </a:t>
            </a:r>
            <a:r>
              <a:rPr lang="en-US" dirty="0"/>
              <a:t>of you will have one minute to pitch a single business idea to your </a:t>
            </a:r>
            <a:r>
              <a:rPr lang="en-US" dirty="0" smtClean="0"/>
              <a:t>classmates.  </a:t>
            </a:r>
          </a:p>
        </p:txBody>
      </p:sp>
      <p:pic>
        <p:nvPicPr>
          <p:cNvPr id="5" name="Picture 2" descr="https://encrypted-tbn2.gstatic.com/images?q=tbn:ANd9GcS9ZFvOWmsht4ud9iHtEZHov_23g1UZhmYrCderix0c5JzGp1ZT"/>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pic>
        <p:nvPicPr>
          <p:cNvPr id="6" name="Picture 2" descr="http://mazurkraemer.files.wordpress.com/2010/07/elevatorcarton.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16315"/>
          <a:stretch/>
        </p:blipFill>
        <p:spPr bwMode="auto">
          <a:xfrm>
            <a:off x="471635" y="2625856"/>
            <a:ext cx="1884721" cy="267325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2476499" y="2093818"/>
            <a:ext cx="6959939" cy="4524315"/>
          </a:xfrm>
          <a:prstGeom prst="rect">
            <a:avLst/>
          </a:prstGeom>
        </p:spPr>
        <p:txBody>
          <a:bodyPr wrap="square">
            <a:spAutoFit/>
          </a:bodyPr>
          <a:lstStyle/>
          <a:p>
            <a:r>
              <a:rPr lang="en-US" sz="1600" dirty="0"/>
              <a:t>The “elevator pitch” - if you ran into someone </a:t>
            </a:r>
            <a:r>
              <a:rPr lang="en-US" sz="1600" dirty="0" smtClean="0"/>
              <a:t>in / at </a:t>
            </a:r>
            <a:r>
              <a:rPr lang="en-US" sz="1600" dirty="0"/>
              <a:t>the elevator and had the short time while the doors were closed to tell him/her about your idea, what are the most important things you would tell? </a:t>
            </a:r>
          </a:p>
          <a:p>
            <a:pPr lvl="1" fontAlgn="base"/>
            <a:r>
              <a:rPr lang="en-US" sz="1600" dirty="0" smtClean="0"/>
              <a:t>Your name, and the company’s / idea’s mission</a:t>
            </a:r>
          </a:p>
          <a:p>
            <a:pPr lvl="1" fontAlgn="base"/>
            <a:r>
              <a:rPr lang="en-US" sz="1600" dirty="0" smtClean="0"/>
              <a:t>A </a:t>
            </a:r>
            <a:r>
              <a:rPr lang="en-US" sz="1600" dirty="0"/>
              <a:t>brief articulation of your customer </a:t>
            </a:r>
            <a:r>
              <a:rPr lang="en-US" sz="1600" dirty="0" smtClean="0"/>
              <a:t>need</a:t>
            </a:r>
            <a:endParaRPr lang="en-US" sz="1600" dirty="0"/>
          </a:p>
          <a:p>
            <a:pPr lvl="1" fontAlgn="base"/>
            <a:r>
              <a:rPr lang="en-US" sz="1600" dirty="0"/>
              <a:t>An explanation of your idea </a:t>
            </a:r>
          </a:p>
          <a:p>
            <a:pPr lvl="1" fontAlgn="base"/>
            <a:r>
              <a:rPr lang="en-US" sz="1600" dirty="0"/>
              <a:t>Why your idea adds value and addresses the customer need </a:t>
            </a:r>
          </a:p>
          <a:p>
            <a:pPr marL="0" lvl="1"/>
            <a:r>
              <a:rPr lang="en-US" sz="1600" dirty="0"/>
              <a:t>Check out </a:t>
            </a:r>
            <a:r>
              <a:rPr lang="en-US" sz="1600" dirty="0">
                <a:hlinkClick r:id="rId4"/>
              </a:rPr>
              <a:t>this </a:t>
            </a:r>
            <a:r>
              <a:rPr lang="en-US" sz="1600" dirty="0" err="1" smtClean="0">
                <a:hlinkClick r:id="rId4"/>
              </a:rPr>
              <a:t>youtube</a:t>
            </a:r>
            <a:r>
              <a:rPr lang="en-US" sz="1600" dirty="0" smtClean="0">
                <a:hlinkClick r:id="rId4"/>
              </a:rPr>
              <a:t> video</a:t>
            </a:r>
            <a:r>
              <a:rPr lang="en-US" sz="1600" dirty="0" smtClean="0"/>
              <a:t> for additional advice</a:t>
            </a:r>
            <a:endParaRPr lang="en-US" sz="1600" dirty="0"/>
          </a:p>
          <a:p>
            <a:endParaRPr lang="en-US" sz="1600" dirty="0" smtClean="0"/>
          </a:p>
          <a:p>
            <a:r>
              <a:rPr lang="en-US" sz="1600" dirty="0" smtClean="0"/>
              <a:t>Keep </a:t>
            </a:r>
            <a:r>
              <a:rPr lang="en-US" sz="1600" dirty="0"/>
              <a:t>in mind that the idea you pitch will most likely </a:t>
            </a:r>
            <a:r>
              <a:rPr lang="en-US" sz="1600" b="1" dirty="0"/>
              <a:t>not</a:t>
            </a:r>
            <a:r>
              <a:rPr lang="en-US" sz="1600" dirty="0"/>
              <a:t> be the idea you pursue during the </a:t>
            </a:r>
            <a:r>
              <a:rPr lang="en-US" sz="1600" dirty="0" smtClean="0"/>
              <a:t>summer.  This is intended as an exercise in pitching.  Get </a:t>
            </a:r>
            <a:r>
              <a:rPr lang="en-US" sz="1600" dirty="0"/>
              <a:t>in the habit of asking </a:t>
            </a:r>
            <a:r>
              <a:rPr lang="en-US" sz="1600" dirty="0" smtClean="0"/>
              <a:t>difficult </a:t>
            </a:r>
            <a:r>
              <a:rPr lang="en-US" sz="1600" dirty="0"/>
              <a:t>questions, being deeply critical of your </a:t>
            </a:r>
            <a:r>
              <a:rPr lang="en-US" sz="1600" dirty="0" smtClean="0"/>
              <a:t>ideas</a:t>
            </a:r>
            <a:r>
              <a:rPr lang="en-US" sz="1600" dirty="0"/>
              <a:t>, and being action-oriented, open-minded, </a:t>
            </a:r>
            <a:r>
              <a:rPr lang="en-US" sz="1600" dirty="0" smtClean="0"/>
              <a:t>and </a:t>
            </a:r>
            <a:r>
              <a:rPr lang="en-US" sz="1600" dirty="0"/>
              <a:t>adjusting as </a:t>
            </a:r>
            <a:r>
              <a:rPr lang="en-US" sz="1600" dirty="0" smtClean="0"/>
              <a:t>needed.</a:t>
            </a:r>
            <a:endParaRPr lang="en-US" sz="1600" dirty="0"/>
          </a:p>
          <a:p>
            <a:endParaRPr lang="en-US" sz="1600" dirty="0" smtClean="0"/>
          </a:p>
          <a:p>
            <a:r>
              <a:rPr lang="en-US" sz="1600" dirty="0" smtClean="0"/>
              <a:t>Notes </a:t>
            </a:r>
            <a:r>
              <a:rPr lang="en-US" sz="1600" dirty="0"/>
              <a:t>are not allowed – as the purpose of the exercise is to become comfortable talking about an idea to someone who you just ran into, in a succinct way.  Make sure your pitch is under 1 minute. The “elevator doors” will </a:t>
            </a:r>
            <a:r>
              <a:rPr lang="en-US" sz="1600" dirty="0" smtClean="0"/>
              <a:t>shut </a:t>
            </a:r>
            <a:r>
              <a:rPr lang="en-US" sz="1600" dirty="0"/>
              <a:t>at exactly 60 seconds! </a:t>
            </a:r>
          </a:p>
        </p:txBody>
      </p:sp>
    </p:spTree>
    <p:extLst>
      <p:ext uri="{BB962C8B-B14F-4D97-AF65-F5344CB8AC3E}">
        <p14:creationId xmlns:p14="http://schemas.microsoft.com/office/powerpoint/2010/main" xmlns="" val="11349499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138"/>
          <p:cNvSpPr>
            <a:spLocks noChangeArrowheads="1"/>
          </p:cNvSpPr>
          <p:nvPr>
            <p:custDataLst>
              <p:tags r:id="rId1"/>
            </p:custDataLst>
          </p:nvPr>
        </p:nvSpPr>
        <p:spPr bwMode="gray">
          <a:xfrm>
            <a:off x="0" y="3323165"/>
            <a:ext cx="9904362" cy="608764"/>
          </a:xfrm>
          <a:prstGeom prst="rect">
            <a:avLst/>
          </a:prstGeom>
          <a:solidFill>
            <a:srgbClr val="3399FF"/>
          </a:solidFill>
          <a:ln w="9525" algn="ctr">
            <a:solidFill>
              <a:srgbClr val="79A2B3"/>
            </a:solidFill>
            <a:miter lim="800000"/>
            <a:headEnd/>
            <a:tailEnd/>
          </a:ln>
          <a:effectLst/>
        </p:spPr>
        <p:txBody>
          <a:bodyPr wrap="none" anchor="ctr"/>
          <a:lstStyle/>
          <a:p>
            <a:pPr>
              <a:defRPr/>
            </a:pPr>
            <a:endParaRPr lang="en-US">
              <a:solidFill>
                <a:srgbClr val="000000"/>
              </a:solidFill>
            </a:endParaRPr>
          </a:p>
        </p:txBody>
      </p:sp>
      <p:sp>
        <p:nvSpPr>
          <p:cNvPr id="6" name="Rectangle 5"/>
          <p:cNvSpPr/>
          <p:nvPr/>
        </p:nvSpPr>
        <p:spPr>
          <a:xfrm>
            <a:off x="3023634" y="3323164"/>
            <a:ext cx="4006225" cy="646331"/>
          </a:xfrm>
          <a:prstGeom prst="rect">
            <a:avLst/>
          </a:prstGeom>
        </p:spPr>
        <p:txBody>
          <a:bodyPr wrap="none">
            <a:spAutoFit/>
          </a:bodyPr>
          <a:lstStyle/>
          <a:p>
            <a:pPr algn="ctr"/>
            <a:r>
              <a:rPr lang="en-US" sz="3600" b="1" dirty="0" smtClean="0">
                <a:solidFill>
                  <a:schemeClr val="bg1"/>
                </a:solidFill>
                <a:ea typeface="+mj-ea"/>
                <a:cs typeface="+mj-cs"/>
              </a:rPr>
              <a:t>End of Document</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http://static4.eeiplatform.com/files/top-5.jpg"/>
          <p:cNvPicPr>
            <a:picLocks noChangeAspect="1" noChangeArrowheads="1"/>
          </p:cNvPicPr>
          <p:nvPr/>
        </p:nvPicPr>
        <p:blipFill>
          <a:blip r:embed="rId8" cstate="print"/>
          <a:srcRect/>
          <a:stretch>
            <a:fillRect/>
          </a:stretch>
        </p:blipFill>
        <p:spPr bwMode="auto">
          <a:xfrm>
            <a:off x="3153159" y="2888671"/>
            <a:ext cx="1219576" cy="1205312"/>
          </a:xfrm>
          <a:prstGeom prst="rect">
            <a:avLst/>
          </a:prstGeom>
          <a:noFill/>
        </p:spPr>
      </p:pic>
      <p:sp>
        <p:nvSpPr>
          <p:cNvPr id="2" name="Title 1"/>
          <p:cNvSpPr>
            <a:spLocks noGrp="1"/>
          </p:cNvSpPr>
          <p:nvPr>
            <p:ph type="title"/>
          </p:nvPr>
        </p:nvSpPr>
        <p:spPr/>
        <p:txBody>
          <a:bodyPr/>
          <a:lstStyle/>
          <a:p>
            <a:r>
              <a:rPr lang="en-US" dirty="0" smtClean="0"/>
              <a:t>1.  Overview of the process</a:t>
            </a:r>
            <a:endParaRPr lang="en-US" dirty="0"/>
          </a:p>
        </p:txBody>
      </p:sp>
      <p:sp>
        <p:nvSpPr>
          <p:cNvPr id="4" name="AutoShape 3"/>
          <p:cNvSpPr>
            <a:spLocks noChangeArrowheads="1"/>
          </p:cNvSpPr>
          <p:nvPr>
            <p:custDataLst>
              <p:tags r:id="rId1"/>
            </p:custDataLst>
          </p:nvPr>
        </p:nvSpPr>
        <p:spPr bwMode="auto">
          <a:xfrm>
            <a:off x="324469" y="1508125"/>
            <a:ext cx="2428834" cy="630392"/>
          </a:xfrm>
          <a:prstGeom prst="homePlate">
            <a:avLst>
              <a:gd name="adj" fmla="val 28961"/>
            </a:avLst>
          </a:prstGeom>
          <a:solidFill>
            <a:srgbClr val="0066CC"/>
          </a:solidFill>
          <a:ln w="9525" algn="ctr">
            <a:solidFill>
              <a:schemeClr val="bg1"/>
            </a:solidFill>
            <a:miter lim="800000"/>
            <a:headEnd/>
            <a:tailEnd/>
          </a:ln>
          <a:effectLst/>
        </p:spPr>
        <p:txBody>
          <a:bodyPr lIns="182880" tIns="91440" bIns="91440" anchor="ctr"/>
          <a:lstStyle/>
          <a:p>
            <a:pPr algn="ctr" eaLnBrk="0" hangingPunct="0"/>
            <a:r>
              <a:rPr lang="en-US" sz="2000" b="1" dirty="0" smtClean="0">
                <a:solidFill>
                  <a:schemeClr val="bg1"/>
                </a:solidFill>
                <a:latin typeface="+mn-lt"/>
              </a:rPr>
              <a:t>Discovery</a:t>
            </a:r>
            <a:endParaRPr lang="en-US" sz="2000" b="1" dirty="0">
              <a:solidFill>
                <a:schemeClr val="bg1"/>
              </a:solidFill>
              <a:latin typeface="+mn-lt"/>
            </a:endParaRPr>
          </a:p>
        </p:txBody>
      </p:sp>
      <p:sp>
        <p:nvSpPr>
          <p:cNvPr id="5" name="AutoShape 4"/>
          <p:cNvSpPr>
            <a:spLocks noChangeArrowheads="1"/>
          </p:cNvSpPr>
          <p:nvPr>
            <p:custDataLst>
              <p:tags r:id="rId2"/>
            </p:custDataLst>
          </p:nvPr>
        </p:nvSpPr>
        <p:spPr bwMode="auto">
          <a:xfrm>
            <a:off x="2615005" y="1508125"/>
            <a:ext cx="2427607" cy="630392"/>
          </a:xfrm>
          <a:prstGeom prst="chevron">
            <a:avLst>
              <a:gd name="adj" fmla="val 28646"/>
            </a:avLst>
          </a:prstGeom>
          <a:solidFill>
            <a:srgbClr val="0066CC"/>
          </a:solidFill>
          <a:ln w="9525" algn="ctr">
            <a:solidFill>
              <a:schemeClr val="bg1"/>
            </a:solidFill>
            <a:miter lim="800000"/>
            <a:headEnd/>
            <a:tailEnd/>
          </a:ln>
          <a:effectLst/>
        </p:spPr>
        <p:txBody>
          <a:bodyPr lIns="182880" tIns="91440" bIns="91440" anchor="ctr"/>
          <a:lstStyle/>
          <a:p>
            <a:pPr algn="ctr" eaLnBrk="0" hangingPunct="0"/>
            <a:r>
              <a:rPr lang="en-US" sz="2000" b="1" dirty="0" smtClean="0">
                <a:solidFill>
                  <a:schemeClr val="bg1"/>
                </a:solidFill>
                <a:latin typeface="+mn-lt"/>
              </a:rPr>
              <a:t>Filtering</a:t>
            </a:r>
            <a:endParaRPr lang="en-US" sz="2000" b="1" dirty="0">
              <a:solidFill>
                <a:schemeClr val="bg1"/>
              </a:solidFill>
              <a:latin typeface="+mn-lt"/>
            </a:endParaRPr>
          </a:p>
        </p:txBody>
      </p:sp>
      <p:sp>
        <p:nvSpPr>
          <p:cNvPr id="6" name="AutoShape 5"/>
          <p:cNvSpPr>
            <a:spLocks noChangeArrowheads="1"/>
          </p:cNvSpPr>
          <p:nvPr>
            <p:custDataLst>
              <p:tags r:id="rId3"/>
            </p:custDataLst>
          </p:nvPr>
        </p:nvSpPr>
        <p:spPr bwMode="auto">
          <a:xfrm>
            <a:off x="4886379" y="1508125"/>
            <a:ext cx="2428833" cy="630392"/>
          </a:xfrm>
          <a:prstGeom prst="chevron">
            <a:avLst>
              <a:gd name="adj" fmla="val 28660"/>
            </a:avLst>
          </a:prstGeom>
          <a:solidFill>
            <a:srgbClr val="0066CC"/>
          </a:solidFill>
          <a:ln w="9525" algn="ctr">
            <a:solidFill>
              <a:schemeClr val="bg1"/>
            </a:solidFill>
            <a:miter lim="800000"/>
            <a:headEnd/>
            <a:tailEnd/>
          </a:ln>
          <a:effectLst/>
        </p:spPr>
        <p:txBody>
          <a:bodyPr lIns="0" tIns="91440" rIns="0" bIns="91440" anchor="ctr"/>
          <a:lstStyle/>
          <a:p>
            <a:pPr algn="ctr" eaLnBrk="0" hangingPunct="0"/>
            <a:r>
              <a:rPr lang="en-US" sz="2000" b="1" dirty="0" smtClean="0">
                <a:solidFill>
                  <a:schemeClr val="bg1"/>
                </a:solidFill>
                <a:latin typeface="+mn-lt"/>
              </a:rPr>
              <a:t>Analysis</a:t>
            </a:r>
            <a:endParaRPr lang="en-US" sz="2000" b="1" dirty="0">
              <a:solidFill>
                <a:schemeClr val="bg1"/>
              </a:solidFill>
              <a:latin typeface="+mn-lt"/>
            </a:endParaRPr>
          </a:p>
        </p:txBody>
      </p:sp>
      <p:sp>
        <p:nvSpPr>
          <p:cNvPr id="7" name="Oval 2"/>
          <p:cNvSpPr>
            <a:spLocks noChangeArrowheads="1"/>
          </p:cNvSpPr>
          <p:nvPr>
            <p:custDataLst>
              <p:tags r:id="rId4"/>
            </p:custDataLst>
          </p:nvPr>
        </p:nvSpPr>
        <p:spPr bwMode="gray">
          <a:xfrm>
            <a:off x="233300" y="1322523"/>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8" name="Oval 3"/>
          <p:cNvSpPr>
            <a:spLocks noChangeArrowheads="1"/>
          </p:cNvSpPr>
          <p:nvPr>
            <p:custDataLst>
              <p:tags r:id="rId5"/>
            </p:custDataLst>
          </p:nvPr>
        </p:nvSpPr>
        <p:spPr bwMode="gray">
          <a:xfrm>
            <a:off x="2610156" y="1361712"/>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2</a:t>
            </a:r>
            <a:endParaRPr lang="en-US" sz="1400" b="1" dirty="0">
              <a:latin typeface="+mn-lt"/>
            </a:endParaRPr>
          </a:p>
        </p:txBody>
      </p:sp>
      <p:sp>
        <p:nvSpPr>
          <p:cNvPr id="9" name="Oval 4"/>
          <p:cNvSpPr>
            <a:spLocks noChangeArrowheads="1"/>
          </p:cNvSpPr>
          <p:nvPr>
            <p:custDataLst>
              <p:tags r:id="rId6"/>
            </p:custDataLst>
          </p:nvPr>
        </p:nvSpPr>
        <p:spPr bwMode="gray">
          <a:xfrm>
            <a:off x="4800065" y="1361712"/>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3</a:t>
            </a:r>
            <a:endParaRPr lang="en-US" sz="1400" b="1" dirty="0">
              <a:latin typeface="+mn-lt"/>
            </a:endParaRPr>
          </a:p>
        </p:txBody>
      </p:sp>
      <p:sp>
        <p:nvSpPr>
          <p:cNvPr id="10242" name="AutoShape 2" descr="data:image/jpeg;base64,/9j/4AAQSkZJRgABAQAAAQABAAD/2wCEAAkGBxQSEhUUEBQUFBUUFBQUDxAUFBQUFBQUFRUWFhUUFBQYHCggGBolGxQUITEhJSkrLi4uFx8zODMsNygtLisBCgoKDg0OGxAQGiwkICQtLSwsLywsLCwsLDAsLCwtLCwsLCwsLCwuLCwsLCwsLCwsLCwsLCwsLCwsLywsLCwsLP/AABEIAMIBBAMBEQACEQEDEQH/xAAbAAACAgMBAAAAAAAAAAAAAAAAAQIGAwQFB//EAEsQAAIBAgIGBQYJCQYHAQAAAAABAgMRBBIFBhMhMUEiUWFxgTJCcpGhsRQjNFJzgrLBwgckM0NTYoOS0WOis+Hi8RU1RWSTo/AW/8QAGgEBAAIDAQAAAAAAAAAAAAAAAAEFAgMEBv/EAEARAAIBAgEIBwcCAwcFAAAAAAABAgMRBAUSITFBUWGBE3GRobHB0SIyMzRC4fAUIyRi8RVDREVSgqJjcpLS4v/aAAwDAQACEQMRAD8A9YTNRkTTAFcAmiUBpGQMkYADUACSRAAkEgQxWBAAIQMiLQBhq7kQDh41dN+FzBmaNcgkLADUf9gBPu5AEUASt/mADiAPKAJwAJKPWANx5gBlAE4ADiSgTtw9oBtUGlvJIeo34AwIpgEgCS5AEkiQZqcDIGRIAYAmQBokxAAAAAEwCLBkaOOx1OHl1IR7HJL2GuVSEdbRthQqT92LfIrdfS1FSfxid+aUn7UjQ8VSX1eJ1LJ2JeqHevUx/wDFqL89fyzW/wBQWKpb+5mTydiV9HevUz0cbCW5Si/rK78DZGrCWpo0Tw1WHvRfYbKRsNI8i/zIAbPq3gEbbgwDRACCJASiAJRsAS9gA7AAAK3uAJx3EkMzxhzv4Ag3YR3AEcwBODBDMiYIMlMkGwjIDAEAAAAgaBAAA3/mQCt6X1upU7xpLay607QX1ufh6zjq42ENEdL7i2w2SalT2qnsrvKnj9P163lVGl8yHQj7N78WV9TE1J632F3RwFCl7sbve9JzDQdgEgCAIA2cNjqlPyJtdnFepm2FacPdZz1cLRq+/FeZ2cHp9PdVVn85b14rijtpY1PRPQVGIyTKOmk78HrO7QndJpppq6krO53Jpq6KiUXF2asxZQQKwBJIAMgANAC/+QBHs6gCVgBwiwCTjZe8khmaguAIM+2AFJAGRLeCGZFIEGemSgZbmQJXAEyABIAAaBBixWKjTi51Goxjxb93azGUlFXZnTpyqSUYK7Z59p/WOeIbjG8KXKPOXbN/d7ynr4qVTQtCPT4PJ0KHtS0y37ur1OGcpZAAAAAAAAAAAAbej9ITovo74+dB8H/Rm6jXlSejVuOTFYSniI+1r3ltwOKjVjmg++POL6mW9OpGorxPM16E6E82f9TZjHkZmgViSCcV4gEWiDITABxAB/04AE0SQNdoIC/qAFvAN61gRcQBkigQZYyJQMkZGQJJgDAGgAbAITqKKbk7JXbb4JLi2Q3ZXZKTk7I841j008TPddU4v4uPX+/Lt9xS4iu6stGrYerwOCWHhp956/Q5BzHeAAAAAAAAAAAAgDJOlKKTkmlLfFtWuuteslprWYqUW2k9RlwGMlSnmj9aPKS6mbKVV05XRqxGHjXhmy5cC7YStGpBTjvT326uxlzCanFSR5KtSlSm4S1ozIzNQ7AClH/YE3FcC4N9gFw7ur2gXBe32AglYATAJoA6tSKJZiYpQIBjkrAErkgyJk3BJEgyAErgAAU/XnStrUIPjaVa3V5sfvfgVuOrf3a5l5kjC3/el1LzZTitL8AAAAAAAAAACQdzRWqtevZuOzg/PnubXZHi/YjppYSpU4LiV+IylQo6L3e5euosuE1fo0Wo047Ws+NSorxppcZZOG7135nZHDQg7RV5b3sKmpjqtVZ03mx3LW+F9ZWtcai+EbOLbVKKi5Pe5TfSlJvr3peG7cceLft5q2eJa5Mi+hz39Tvy1JHDOUsTs6taQyT2cn0ajXhLk/Hh6jswlXNlmvUyrynhekp9JHXHw+xbi1PNAlu9wAWAEkARUAB5QB2AJZQAhTbduYBtxwL616ibEXNmpEmxBjsRYEtncWAtkLAmqYsDJGJkAcQCKAIYisoQlOXCMXKXcldmMpKKbZlCDnJRWt6DynF4h1JynLjJtvx5eHAoJyc5OT2ntaVNU4KEdSMRgbAAAAAAACKu7Le3uSW9t9iJIbtpZY9E6nV6tnU+Kj+8rzfdDl42Oulgqk9L0IrMRlWjT0Q9p8NXaXLROrtDD2cY5p/tJ9KXhyXgiypYanT1LSUWIx9avok7LctRPF49ysqe/M8sGnZ1GuKi+UFzny5b7CdS+iP9ftvfYY06NtM9nd18dy7dBsYagqMG5NN2zVJ2twXBLlFLgvvuzZGKhG75muc3VkkuS/Nr2nkeKrupOU3xnKUn9Z3+88/KWc3Lee0pwUIKC2KxjMTMCQX7ROK2tGMnvbXS9Jbn/Uu6M8+CkePxdHoa0obNnUbmU2nMPIAFgCOUAaiASykAlh6GZ9nP+hkiGzfo4dRXWSjG5lsZEGJyRjcyIAE6bJBMAYA0wAAISQBwdc8TkwzS41JRh4eU/ZE48bK1K28sslU8/EX3K/kefFOepAAAAAJUqUpNRgnKT4Rim2/BEpNuyMZSUVeTsi0aK1JqztKu9lH5q6U390fb3HdSwM5aZ6PEqcRlinDRTWc9+z1ZctF6Fo4dfFQSfOb3zf1n9xY0qEKfuoo6+Lq137b0bthvzkopttJJXbbsklxbZtbSV2c6Tbsjj4vF545pJqk3lp01uqYiT4JLlB9XNb3ZXvzznnK71bFtl9vzUdlOlmysve2vZH7+GpXerd0fhHG86lnUkknbyYR5U4furr5vf2LbTg1plr8OBorVFL2Y+6u1ve+Pgc7XXGbPCzS41LU19byv7qZpxk82k+Og6sl0ukxC4afzmeYFGetAAACz6nVrqpB8mprx3P3IscDPQ48yhyzT0xnyLLYsCkC3L2doBNRbbQBKph2uG/rJsLmOUGQLhFeIB0aFPKreszMGZAQABqswMhpEoGRGQJoAdgBEAkSCMgCna/1P0MfTl9lFblB+6usvcix9+XUvEqBWl8ABlwuFnUllpxlOXVFX9fV4mUYyk7RVzXUqQprOm7ItmidRpOzxMsq/Zw3y8ZcF4X7zvpYBvTN9hT4jLMVooq/F+hcNH6MpUFajBR62vKffJ72WNOlCmrRRSVsRUrO9SV/zcbhsNJhxeJjTi51GoxXFv3LrfYYzmoq7M6dOVSWbFXZyq08622KThSjZ08O98pPzZVEuMr2tDk7cXw527rPqaEtS9fJHXFZr6Kjpk9cvThvflr2cBh5SltqytNq1Onx2UHy9N7sz8FuRspxbefPXsW777zVVnGK6Knq2v/U/RbO3WdI3HMUH8ouLvUp0k/Ji5yXbJ2XqUX/MVWUJ3ko7tJ6LItK0JVHt0dn9SoFcXYAAAd3Ux/nFuunJepxf3HZgn+7yKvKyvh77mvMuLRanmgy9QBlowd+rrZKIZvOJJBq1VvIBLDUt7bXcSkDZMmYjIAAGkjAyMkJEoGRGQJoAYAiAO4AmwCka/wDl0vRn74lZlD3o8z0GRfcn1rzKvTg5NJb23ZLtOBK5dSaSuyz6J1bp8a+2m/2dOjVjHxqSir+Fu87aWGi37d31J+LRUYjKE9VPNXFyi32JvvLbg5bOOWhhJQj2ulBd76Tk322LCDzVaELdnqU1RdI86pVTfN+VjO6mIfCnSj31JS9ih95neo9i7fsa82gvqk+S9QVHEPjVpR9GlJ+2U/uFqu9dn3GdQWqL5v0RgxdJ045quJrWvZRjGks0nwjFRhmbfVcwlFxV5Tfd6XNlOSm82FOPO+ji9NjBhMBlbr4mUuj0qdOpNzjSXznfc6ndw4LreEaVv3Kj5N3t9zZUr537NFLTraVr8Or8ZPD5quJTrKyjTVTDUny6TjKc189LJ3ZusmN51Lz3XS83x8DGdqdC1N63aT70lw19dtx2zqOEADyLWDGbbEVZ8U5NR9GPRVvVfxPP1559RyPaYOl0VCMeHjpOeaTpAAADt6mL86j6M7/ynXg/irmV2Vfln1rxL2qPSt4lvY8tczwopMmxjcy5SbAJEkmJU992YgKad31EgzghiBAAGs0YsyDKEDJGJkDIkQCDkARbAFcALgFT19p9GlLqcovxSa+yyvx60RZeZFl7U49TKemVpfnf0TrbXo2UntYfNm+ku6fH13OqljKkNelcStxGS6NXSvZfDV2f0LpojWahXslLJN/q57nf918JeBZUsVTqaL2fEosRk+tQ0tXW9fmg7J0nCa2PxsaSV7uUnanTj5U5dUV73wRrqVFBeC3m2lSlUejUtb2L87zXw2Fd9tiGnNJ2V+hRjbeo3524y59i3GMYP356+5fm82TqJroqS0d8nx8l4sjh4vESVSW6lF3oQfnvlVmur5q8eatEU6jznq2evp2kzaoxcF7z1vdwXm+XXLSfRqUKnVN0pP8Adqq3240yauiUZcbdv3sRQ9qE4cL819mzpG45jn6fxmxw9WfNQaj6UujH2tGmvPMpuR0YSl0taMOPdtPITz57UYAAAAWPUOlfESlyjSl63KKX3+o7cCv3L8CpyxK1BLe15l9jHe2W55okANMGIAlCaBJJAhgCAAEAYoxIMh2AGAABBgCYAiAIkHI1sw20w07cYWmu6Plf3Wzmxcc6k+Gk78m1czER46O37nnhSnrAAEAdvROtFehuzbSHzJ3dvRlxXuOmli6lPiuJX4jJtCtptZ716HoGiKCcVXnLPOpBPPayjCVpKEF5seHfzLalFNZ70tnnMRNpuklZJ6uOq73v8Riv8Kl/28X/AOeSf+GmvrPs4x8V/wAq7/t49Rl8vH+d/wDFf+z7uvV2DoOM09L4d1KM4x8rK3DsnHpRfrSNdWOdBpG7DzUKsZPVt6tvcZcDiFUpwqLhOMZL6yT+8mnNTipLaY1abpzcHsbRVvyi4y1OnSXnycpd0OHta9Rw5QnaKjvLbItK9SVTcrdpQiqPRgAAAAF41Bwtqc6j8+SjHujx9r9ha4CFouW887lmrepGG5eJajvKQABgAAAAwAAAAQJMYJJogBmJA7AGNxIBCQBBsgCuAEoppp701ZrrT4i1yU2ndHmOlMG6NWVN+a+i+uL3xfqKGrTzJuJ7PDVlWpKa2+Jqms3gAABftAYx1MDGmn0nP4Ouuz6Ta7qeZ+BbUJ51BR23t+cjzeMpKGMc3qtnfnXIx6S05Swc1DDNzSfxtC96UOtQk98Zdi3diZjUrwoSzaenetnL8sZUMHUxcM+to3Pa+tbVxeksGhtOUsSvi5WkvKpy3TXhzXajro4iFVaOwrsTg6uHdprRv2HSZvOU5uhHlVSl+yqzS9Cb2kPVGaXgaKGhOO5vv0rxOrFaXGp/qS7Vofer8yha7YvaYqSXCmlTXhvl7ZNeBVYyedVfDQeiyXSzMOnv0+hwjlLEAAAJUqblJRiryk0orrb3IlJt2RjKSinJ6ker6Nwio0oU15sUm+t834u7L+nBQio7jxdeq6tRze02UbDQMAAAAAAYAgAAAC5jRBkEmAKIBkUyQKUiAYpAEGQBWAAAr+t2i9rDaQXTprelxlDi/FcfFnHi6OfHOWtFrkvF9FPo5an3P7lGKk9MMAADYw2OqU04wk4p8bcd6s2nydt24zjUlFWTNU6NObTkrmsYG0nSqOLUotxa3qSdmn2NEptO6MZRUlZq6LloLXW1oYrfyVZL7cV716ixoY7ZU7SjxeSPqodnozuzxsIVnVUlKnVoOWaLunKi77n2xm/5Tq6SMZ561NeH2K5UZTpdG1aUZW/8vuu88xrVXOUpS4yk5Pvbu/eUjd3dnrYxUYqK2ECDIAAALdqPoi7281uV1RT5vg5+HBeJY4Kjp6R8iiyvi7LoY8/QuhZlBcYIAAAAAAAAAAGAFgDXuQZBcALgDQAXAITAEgAYBG5iBXAKXrRoLZt1aS+Le+cV5jfP0fcVmKw+a8+OrwPSZOx/SJUqj9rZx+/iV04S3AAAAAAAACca0krKTS39G7tvTi93am0ZXdrGLhFu7X5rIGJkAAAHY1c0HLEzu7qlF9OXX+5Ht9x04fDuq9Oo4MdjVh42XvPV6s9IpU1FKMUkkkopcElwRdJJKyPJSk5Nt62TJIGAAAgBgAAAAAAAAJsaxBJKKAEwAbAEADAFYARAItkAjcAHv48OaBJU9N6rvfPDq64ulzXof0K6vg/qp9hfYLKi9yt2+vqVaUWnZqzXFPc13o4GrF2mmroCCQAAAAAAAAQBY9A6rTq2nWvCnxtwnPuXmrtO2hhJT0y0IqcZlOFL2aemXcvUvmHoxhFRglGMVaMVwRaxioqyPNznKcnKTu2ZDIwAAkAAAAAAAAAAAAAAyMCIAmwBXAAAAAAFIAgYgiwBAAAZYIlA09J6Fo1/Lj0uVSO6S8efiaqtCFT3lzOrD42rQ9x6N2wq+O1Oqx30ZKoup2jL27n6zgqYGa913LmjlilLRUVu9epxMRo2tT8ulOPbldvWtxyypTjrTLGniaNT3ZJ8zUbNZvC4uLGxQwVSfkU5y7oya9djONOctSZqnWpw96SXM7OB1Qrz/SZaS/ealLwjH72jphgqkteg4KuVqEPd9rq1drLTorVujQs7Z5rz577ejHgved9LC06enW+JTYnKNatovZbkdk6TgAEAAMAABgBYAAAAAAAABIAk1yARYAEAAAAAAACLRAEogClGwBEAzxJQMlyQAAwDHOnF8YxfekRZEqUlqYoUYrhGK7opDNS2EucnrbMxJiAAySGAIAAYAwB2ABgCuAAAgB3AAEoASK4BguQCJAAAYAgAAAAACva1aVqUNnsmlmzZrxT4Wtx7zjxVadO2aWuTcJTr52etVvM3NWsbOvRz1GnLPJbkkrJLl4mzDVJVIXkaMoUIUa2bDVZHRaN5wlKqa1VlUdnHIpvdlV8il19direMqKXC/celjkqi6aunnW37bepfYu5bHmtRR6msuIVdwzRy7XJ5C8nPbj3FU8XVz83jbvPRrJuH6HPs75t9fAsms+OnRoOdNpSUorer7nx3HbiakqdPOiVOT6EK1bMnqszn6q6Yq19rtGnkjFxtFLjmvw7kacLXnUzs7Z9zpyjg6VDMzFrb29RpavazValaMKzi4zTUbRUbS4rh3NeJrw+LnKajPadGOybTp0XOmndcdh0dbdL1cPs9k0s2bNeKfDLbj3s3YutOnbN2nLkzCU6+dn7LeZt4fTGXBxxFbe8t2luzSbaSXVyM41rUVUkaZ4TOxTo09V+xFWesOMrSexurb3CnTUrLtbTZw/qa837Pci5/QYSil0ne7eh0tW9aZzqRpYizzu0KiVmpclJLc7m7D4yUpZs9u05MfkyEIOpS2a16GTWvT1ahWUKTio5Iys4p725Lj4GWKxFSnPNjuMMnYGjXpZ01pvv6jpLSNT4Bt7rabPNeytfNbgbull0Gftscv6an+t6H6b2Obqrp+tXr5Kri45JSsopb04pb/FmjC4mpUqZstx15RwNGhRz4LTdbest9ixKMQAMAAAsCUAJEyAIAADVIA0ANADAAAQAWAHYAqOvy/Q/X/CV2P+nmX2Rfr5eZ0NSPk38SfuibsF8LmcuV/mOS8zpaWrZKVSfVCTXfbd7bHRVlmwbOLD0+kqxjvaPMtm8ublfL4tN/cUVtFz2Wcs7N5npWgsTnoUpdcEn3x6L9xd0JZ1NM8fjKfR15x4+OkoNX5S/p3/iFO/i8/M9TH5df9vkXPXf5M/Th72WeN+FzR5/JHzC6mcfUT9f6MPxnPgfq5eZ3ZZ/u+t+RV6c2mmnZppp9TW9M4E2tKLqSTTTLLrbjFWpYaovOjNtdUuipL1pnbi5qcISKjJtF0atWm9lvOwaYnbR2GXXLf4KYrP8Ahofm8YVfx1V/mw6X5Po/FVXzdRJvsUd3vZvwHut8Tly0/wByK4eZXMXhpxxU3GE7LEScWoytZVHZp2OKUJKq7J6/MtadSDwyTkvdW3gb2vvylfRR+1I2474vL1ObI3y7634I7S/5V/B/EdP+E5HB/mX+7yOJqF8qf0U/fA5cD8Xl6Fhlj5fmvBnoRcHlyQBEEhYEgAK5ACwAgAsAa1iAOwAAEiQAAWIA7EgLAFQ1/wD1P1/wldj/AKeZe5F+vl5nQ1H+TfxJ+6JtwXwuZzZX+Y5LzI66YjLh7fPnGPgryf2UMbK1O28jJNPOxF9yb8vMrUMN+Yyn/bp+Cjl98mcKh/DuXH7Fw6v8aofy+d/IsWo9fNQcfmVH6pJNe3MduBlenbcyqyxTzaylvXgVOr8pf07/AMQr38Xn5l5H5f8A2+Rc9d/kz9OHvZZY34XNHn8kfMLqZyNRf1/ow/Gc+B+rl5nflj+7635HC0Rg9tJwXHZzcPSirr+hyUaee7cGWWJrdDFS2XV+pmvKu3BQfCMpSj2OSV/sowzm4pG1U0pua1vyO/pn5Bhe9+6R11vl4fm8q8L87W/Nx1vyf/oqn0n4UdGA9x9Zx5a+LHq8zsT0/h4ycHVSkpOLjaW6SdmuHWdH6mknZyOFYGvKKkoaNewqOvnylfRR+1Ir8d8XkXmR/l31vwRr/wDAq3wbb7SOzy5smad7Xta1rGH6efRZ99FuJs/W0v1HQ5vtXtfQZ9Q/lT+in74GWB+Ly9DXlj5fmvBnoRcHlxAkYJAAAAAI3AC5AGAa1iAMAlYkAAMAQAwAAKf+UD9T9f8ACV2P+nmXuRfr5eZvak1YrDWcop7SW5tLlHrNmCaVLTvOfK0JPEaFsXmc3XzEXlSgmmlGU3btdl7macfK7iuZ15Gp2jOT4I58NDVnhtrtPi8rnsry4J8bcOVzUqE+iz76NdjpeNorE9Hm+1e19H9Td1Cr2q1IfOgpLvg/9RswErTa3rwNGWYXpxnufj/Q5Gk4bPFTv5tZy8M2ZexnPVWbWd953Yd9Jho22xt3WLRrpjqcsOlCcZOc4uKTT3K7v3cPWd2MqRdOyespslUKka7ck1ZM1dRaTyV5cnliu+Kk39pGGBjokzfliaz6cet9tvQ5upS/Oo+hP3GjBfFXUdeVvln1owaz4HY4iaXky6cO6W9rwd0YYmnmVHx0m3J9fpaCe1aHy+x09K0W9HYeS8xq/c8y97Rvqq+Gg9xxYaaWPqLf9jY1ExkIwqwnKMXmU+k0rq1na/Vb2meBnFJps15YozlKMopvRYr/AOmxfQ3qpiG490ql7+o4/fq6Nr8yz+Fhfa2R8rHT18+Ur6KP2pG/HfF5HJkf5d9b8Edr/pX8H8R0/wCE5HB/mX+7yOJqH8qf0U/fA5cD8Xl6Fjlj5fmvBnoJcHlxgkAAAEwAYBEAYAAGAxBKxIGAIAYAWAAAYBx9YNBfCsnxmTJm8zNe9v3lbgc2Iw/S202sd+Cx36bO9m97bbeTOP8A/hf7f/0/6zm/s/8Am7vud/8Abf8A0/8Al/8AJlxWqDnl+PtkhGC+K5RVvn9d34mUsDe3talbV9zXTyuoX/b1tvXv5Hcp4NKiqXFbPZt24rLlbsdippQzOFirlWbq9LtvfvucnQuq7oVY1FWzZbpx2drpprjnduPUc1HBunNSzu77lhispqvSdNwtfj9jd09q5DEvMpZKiVs1sya5KS3es2V8NGrp1M0YPKE8Os211+ajiUtSJX6VaNueWDv7Wcyye76ZFhLLUbezDTxZZ8Fgo0qezpq0Umr8W2+LfWzvhTUI5sSmq15VanST1nJ0Jqx8Hqqptc9lJZdnl4q175mctDCdFLOzr8vud+Lyn+opuGZbnfyRt6waDWKUOnklC/Sy5rp8rXXNI2YjD9LbTaxowWOeGb0XT428mbOE0bGNBUJ9OKi4ydsuZPsu7es2QpJU8x6TTUxMpV3Wjod7ldxOpG/4uqsvJTjvXinv9RxSwGn2ZdpbU8taPbhp4M6ugdWYYeWeUtpOzUXayjfjZdduZ0UMKqbzm7s4sZlGddZiVl4kdPas/CaintcnRUcuzzcG3e+ZdZFfC9LLOzrcvuZYPKP6enmZt9N9dvJm6tEfmvwbP5mTaZe298t/vNnQ/tdHfZa5z/q/4np7bb2v528jS0Dqz8Gq7Ta5+i45dnl4tO98z6jVQwvRTzr35fc6MZlL9RTzMy2m+u/kiwHYVgwAuAMARIAARAAATYBjQA7ADsAKwAwQFgSAAXABMALgEGwCMgB02RcGTMSBNgEWAO4AAEogEgAAGAAAACAGwAAGAIALgEQAAAkCIAAAAwBAwABIgBMAQAgAmAY+ohglTCBkJAgBACYA0ATiASJAEAACQAmARYAIAOZIGQBgEABkgGQAA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361791" y="2128923"/>
            <a:ext cx="2076988" cy="2900265"/>
          </a:xfrm>
          <a:prstGeom prst="rect">
            <a:avLst/>
          </a:prstGeom>
          <a:noFill/>
          <a:ln w="9525">
            <a:solidFill>
              <a:srgbClr val="0066CC"/>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14" name="TextBox 13"/>
          <p:cNvSpPr txBox="1"/>
          <p:nvPr/>
        </p:nvSpPr>
        <p:spPr>
          <a:xfrm>
            <a:off x="7484804" y="2404993"/>
            <a:ext cx="1834156" cy="489534"/>
          </a:xfrm>
          <a:prstGeom prst="rect">
            <a:avLst/>
          </a:prstGeom>
          <a:noFill/>
        </p:spPr>
        <p:txBody>
          <a:bodyPr wrap="none" tIns="90000" bIns="90000" rtlCol="0">
            <a:spAutoFit/>
          </a:bodyPr>
          <a:lstStyle/>
          <a:p>
            <a:pPr algn="ctr"/>
            <a:r>
              <a:rPr lang="en-US" sz="2000" b="1" dirty="0" smtClean="0">
                <a:latin typeface="Arial" pitchFamily="34" charset="0"/>
                <a:cs typeface="Arial" pitchFamily="34" charset="0"/>
              </a:rPr>
              <a:t>“Make it real”</a:t>
            </a:r>
          </a:p>
        </p:txBody>
      </p:sp>
      <p:sp>
        <p:nvSpPr>
          <p:cNvPr id="15" name="TextBox 14"/>
          <p:cNvSpPr txBox="1"/>
          <p:nvPr/>
        </p:nvSpPr>
        <p:spPr>
          <a:xfrm>
            <a:off x="7555337" y="1930322"/>
            <a:ext cx="1693092" cy="397201"/>
          </a:xfrm>
          <a:prstGeom prst="rect">
            <a:avLst/>
          </a:prstGeom>
          <a:solidFill>
            <a:schemeClr val="bg1"/>
          </a:solidFill>
        </p:spPr>
        <p:txBody>
          <a:bodyPr wrap="none" tIns="90000" bIns="90000" rtlCol="0">
            <a:spAutoFit/>
          </a:bodyPr>
          <a:lstStyle/>
          <a:p>
            <a:pPr algn="ctr"/>
            <a:r>
              <a:rPr lang="en-US" sz="1400" b="1" dirty="0" smtClean="0">
                <a:latin typeface="Arial" pitchFamily="34" charset="0"/>
                <a:cs typeface="Arial" pitchFamily="34" charset="0"/>
              </a:rPr>
              <a:t>Summer Program</a:t>
            </a:r>
          </a:p>
        </p:txBody>
      </p:sp>
      <p:sp>
        <p:nvSpPr>
          <p:cNvPr id="16" name="Rectangle 15"/>
          <p:cNvSpPr/>
          <p:nvPr/>
        </p:nvSpPr>
        <p:spPr>
          <a:xfrm>
            <a:off x="324469" y="3922764"/>
            <a:ext cx="2285687" cy="143478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marL="117475" indent="-117475">
              <a:buFont typeface="Arial" pitchFamily="34" charset="0"/>
              <a:buChar char="•"/>
            </a:pPr>
            <a:r>
              <a:rPr lang="en-US" sz="1400" dirty="0" smtClean="0">
                <a:solidFill>
                  <a:schemeClr val="tx1"/>
                </a:solidFill>
                <a:latin typeface="Arial" pitchFamily="34" charset="0"/>
                <a:cs typeface="Arial" pitchFamily="34" charset="0"/>
              </a:rPr>
              <a:t>Come up with 20-30 </a:t>
            </a:r>
            <a:r>
              <a:rPr lang="en-US" sz="1400" dirty="0">
                <a:solidFill>
                  <a:schemeClr val="tx1"/>
                </a:solidFill>
                <a:latin typeface="Arial" pitchFamily="34" charset="0"/>
                <a:cs typeface="Arial" pitchFamily="34" charset="0"/>
              </a:rPr>
              <a:t>ideas </a:t>
            </a:r>
            <a:r>
              <a:rPr lang="en-US" sz="1400" dirty="0" smtClean="0">
                <a:solidFill>
                  <a:schemeClr val="tx1"/>
                </a:solidFill>
                <a:latin typeface="Arial" pitchFamily="34" charset="0"/>
                <a:cs typeface="Arial" pitchFamily="34" charset="0"/>
              </a:rPr>
              <a:t>(go </a:t>
            </a:r>
            <a:r>
              <a:rPr lang="en-US" sz="1400" dirty="0">
                <a:solidFill>
                  <a:schemeClr val="tx1"/>
                </a:solidFill>
                <a:latin typeface="Arial" pitchFamily="34" charset="0"/>
                <a:cs typeface="Arial" pitchFamily="34" charset="0"/>
              </a:rPr>
              <a:t>for </a:t>
            </a:r>
            <a:r>
              <a:rPr lang="en-US" sz="1400" dirty="0" smtClean="0">
                <a:solidFill>
                  <a:schemeClr val="tx1"/>
                </a:solidFill>
                <a:latin typeface="Arial" pitchFamily="34" charset="0"/>
                <a:cs typeface="Arial" pitchFamily="34" charset="0"/>
              </a:rPr>
              <a:t>quantity)…</a:t>
            </a:r>
          </a:p>
          <a:p>
            <a:pPr marL="117475" indent="-117475">
              <a:buFont typeface="Arial" pitchFamily="34" charset="0"/>
              <a:buChar char="•"/>
            </a:pPr>
            <a:r>
              <a:rPr lang="en-US" sz="1400" dirty="0" smtClean="0">
                <a:solidFill>
                  <a:schemeClr val="tx1"/>
                </a:solidFill>
                <a:latin typeface="Arial" pitchFamily="34" charset="0"/>
                <a:cs typeface="Arial" pitchFamily="34" charset="0"/>
              </a:rPr>
              <a:t>… through knowing your interest areas…</a:t>
            </a:r>
          </a:p>
          <a:p>
            <a:pPr marL="117475" indent="-117475">
              <a:buFont typeface="Arial" pitchFamily="34" charset="0"/>
              <a:buChar char="•"/>
            </a:pPr>
            <a:r>
              <a:rPr lang="en-US" sz="1400" dirty="0" smtClean="0">
                <a:solidFill>
                  <a:schemeClr val="tx1"/>
                </a:solidFill>
                <a:latin typeface="Arial" pitchFamily="34" charset="0"/>
                <a:cs typeface="Arial" pitchFamily="34" charset="0"/>
              </a:rPr>
              <a:t>…identifying needs, gaps, and trends… </a:t>
            </a:r>
          </a:p>
          <a:p>
            <a:pPr marL="117475" indent="-117475">
              <a:buFont typeface="Arial" pitchFamily="34" charset="0"/>
              <a:buChar char="•"/>
            </a:pPr>
            <a:r>
              <a:rPr lang="en-US" sz="1400" dirty="0" smtClean="0">
                <a:solidFill>
                  <a:schemeClr val="tx1"/>
                </a:solidFill>
                <a:latin typeface="Arial" pitchFamily="34" charset="0"/>
                <a:cs typeface="Arial" pitchFamily="34" charset="0"/>
              </a:rPr>
              <a:t>… and solving them!</a:t>
            </a:r>
          </a:p>
        </p:txBody>
      </p:sp>
      <p:pic>
        <p:nvPicPr>
          <p:cNvPr id="10246" name="Picture 6" descr="http://sellaring.com/blog/wp-content/uploads/2012/06/iStock_000018608329XSmall.jpg"/>
          <p:cNvPicPr>
            <a:picLocks noChangeAspect="1" noChangeArrowheads="1"/>
          </p:cNvPicPr>
          <p:nvPr/>
        </p:nvPicPr>
        <p:blipFill>
          <a:blip r:embed="rId9" cstate="print"/>
          <a:srcRect/>
          <a:stretch>
            <a:fillRect/>
          </a:stretch>
        </p:blipFill>
        <p:spPr bwMode="auto">
          <a:xfrm>
            <a:off x="587568" y="2492486"/>
            <a:ext cx="1757732" cy="1281500"/>
          </a:xfrm>
          <a:prstGeom prst="rect">
            <a:avLst/>
          </a:prstGeom>
          <a:noFill/>
        </p:spPr>
      </p:pic>
      <p:pic>
        <p:nvPicPr>
          <p:cNvPr id="10248" name="Picture 8" descr="http://www.socedo.com/img/funnel.png"/>
          <p:cNvPicPr>
            <a:picLocks noChangeAspect="1" noChangeArrowheads="1"/>
          </p:cNvPicPr>
          <p:nvPr/>
        </p:nvPicPr>
        <p:blipFill>
          <a:blip r:embed="rId10" cstate="print"/>
          <a:srcRect/>
          <a:stretch>
            <a:fillRect/>
          </a:stretch>
        </p:blipFill>
        <p:spPr bwMode="auto">
          <a:xfrm>
            <a:off x="2940191" y="2135798"/>
            <a:ext cx="1714500" cy="1035109"/>
          </a:xfrm>
          <a:prstGeom prst="rect">
            <a:avLst/>
          </a:prstGeom>
          <a:noFill/>
        </p:spPr>
      </p:pic>
      <p:sp>
        <p:nvSpPr>
          <p:cNvPr id="20" name="Rectangle 19"/>
          <p:cNvSpPr/>
          <p:nvPr/>
        </p:nvSpPr>
        <p:spPr>
          <a:xfrm>
            <a:off x="2639529" y="3922764"/>
            <a:ext cx="2285687" cy="143478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marL="117475" indent="-117475">
              <a:buFont typeface="Arial" pitchFamily="34" charset="0"/>
              <a:buChar char="•"/>
            </a:pPr>
            <a:r>
              <a:rPr lang="en-US" sz="1400" dirty="0" smtClean="0">
                <a:solidFill>
                  <a:schemeClr val="tx1"/>
                </a:solidFill>
                <a:latin typeface="Arial" pitchFamily="34" charset="0"/>
                <a:cs typeface="Arial" pitchFamily="34" charset="0"/>
              </a:rPr>
              <a:t>Prioritize business ideas to identify your top 5 ideas based on:</a:t>
            </a:r>
          </a:p>
          <a:p>
            <a:pPr marL="280988" lvl="1" indent="-117475">
              <a:buFont typeface="Wingdings" pitchFamily="2" charset="2"/>
              <a:buChar char="ü"/>
            </a:pPr>
            <a:r>
              <a:rPr lang="en-US" sz="1400" dirty="0" smtClean="0">
                <a:solidFill>
                  <a:schemeClr val="tx1"/>
                </a:solidFill>
                <a:latin typeface="Arial" pitchFamily="34" charset="0"/>
                <a:cs typeface="Arial" pitchFamily="34" charset="0"/>
              </a:rPr>
              <a:t> Fit</a:t>
            </a:r>
          </a:p>
          <a:p>
            <a:pPr marL="280988" lvl="1" indent="-117475">
              <a:buFont typeface="Wingdings" pitchFamily="2" charset="2"/>
              <a:buChar char="ü"/>
            </a:pPr>
            <a:r>
              <a:rPr lang="en-US" sz="1400" dirty="0" smtClean="0">
                <a:solidFill>
                  <a:schemeClr val="tx1"/>
                </a:solidFill>
                <a:latin typeface="Arial" pitchFamily="34" charset="0"/>
                <a:cs typeface="Arial" pitchFamily="34" charset="0"/>
              </a:rPr>
              <a:t> Potential</a:t>
            </a:r>
          </a:p>
        </p:txBody>
      </p:sp>
      <p:sp>
        <p:nvSpPr>
          <p:cNvPr id="21" name="Rectangle 20"/>
          <p:cNvSpPr/>
          <p:nvPr/>
        </p:nvSpPr>
        <p:spPr>
          <a:xfrm>
            <a:off x="4954588" y="3922764"/>
            <a:ext cx="2285687" cy="143478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marL="117475" indent="-117475">
              <a:buFont typeface="Arial" pitchFamily="34" charset="0"/>
              <a:buChar char="•"/>
            </a:pPr>
            <a:r>
              <a:rPr lang="en-US" sz="1400" dirty="0" smtClean="0">
                <a:solidFill>
                  <a:schemeClr val="tx1"/>
                </a:solidFill>
                <a:latin typeface="Arial" pitchFamily="34" charset="0"/>
                <a:cs typeface="Arial" pitchFamily="34" charset="0"/>
              </a:rPr>
              <a:t>Detail out your top 5 business ideas along three dimensions:</a:t>
            </a:r>
          </a:p>
          <a:p>
            <a:pPr marL="280988" lvl="1" indent="-117475">
              <a:buFont typeface="Wingdings" pitchFamily="2" charset="2"/>
              <a:buChar char="ü"/>
            </a:pPr>
            <a:r>
              <a:rPr lang="en-US" sz="1400" dirty="0" smtClean="0">
                <a:solidFill>
                  <a:schemeClr val="tx1"/>
                </a:solidFill>
                <a:latin typeface="Arial" pitchFamily="34" charset="0"/>
                <a:cs typeface="Arial" pitchFamily="34" charset="0"/>
              </a:rPr>
              <a:t> Customers</a:t>
            </a:r>
          </a:p>
          <a:p>
            <a:pPr marL="280988" lvl="1" indent="-117475">
              <a:buFont typeface="Wingdings" pitchFamily="2" charset="2"/>
              <a:buChar char="ü"/>
            </a:pPr>
            <a:r>
              <a:rPr lang="en-US" sz="1400" dirty="0" smtClean="0">
                <a:solidFill>
                  <a:schemeClr val="tx1"/>
                </a:solidFill>
                <a:latin typeface="Arial" pitchFamily="34" charset="0"/>
                <a:cs typeface="Arial" pitchFamily="34" charset="0"/>
              </a:rPr>
              <a:t> Competition</a:t>
            </a:r>
          </a:p>
          <a:p>
            <a:pPr marL="280988" lvl="1" indent="-117475">
              <a:buFont typeface="Wingdings" pitchFamily="2" charset="2"/>
              <a:buChar char="ü"/>
            </a:pPr>
            <a:r>
              <a:rPr lang="en-US" sz="1400" dirty="0" smtClean="0">
                <a:solidFill>
                  <a:schemeClr val="tx1"/>
                </a:solidFill>
                <a:latin typeface="Arial" pitchFamily="34" charset="0"/>
                <a:cs typeface="Arial" pitchFamily="34" charset="0"/>
              </a:rPr>
              <a:t> Feasibility</a:t>
            </a:r>
          </a:p>
          <a:p>
            <a:pPr marL="117475" indent="-117475">
              <a:buFont typeface="Arial" pitchFamily="34" charset="0"/>
              <a:buChar char="•"/>
            </a:pPr>
            <a:endParaRPr lang="en-US" sz="1400" dirty="0" smtClean="0">
              <a:solidFill>
                <a:schemeClr val="tx1"/>
              </a:solidFill>
              <a:latin typeface="Arial" pitchFamily="34" charset="0"/>
              <a:cs typeface="Arial" pitchFamily="34" charset="0"/>
            </a:endParaRPr>
          </a:p>
          <a:p>
            <a:pPr marL="117475" indent="-117475">
              <a:buFont typeface="Arial" pitchFamily="34" charset="0"/>
              <a:buChar char="•"/>
            </a:pPr>
            <a:endParaRPr lang="en-US" sz="1400" dirty="0" smtClean="0">
              <a:solidFill>
                <a:schemeClr val="tx1"/>
              </a:solidFill>
              <a:latin typeface="Arial" pitchFamily="34" charset="0"/>
              <a:cs typeface="Arial" pitchFamily="34" charset="0"/>
            </a:endParaRPr>
          </a:p>
        </p:txBody>
      </p:sp>
      <p:pic>
        <p:nvPicPr>
          <p:cNvPr id="10252" name="Picture 12" descr="http://cdn.webgnomes.org/wp-content/uploads/2012/07/seo-analysis.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942648" y="2800348"/>
            <a:ext cx="1803502" cy="1352627"/>
          </a:xfrm>
          <a:prstGeom prst="rect">
            <a:avLst/>
          </a:prstGeom>
          <a:noFill/>
        </p:spPr>
      </p:pic>
      <p:sp>
        <p:nvSpPr>
          <p:cNvPr id="23" name="Oval 22"/>
          <p:cNvSpPr/>
          <p:nvPr/>
        </p:nvSpPr>
        <p:spPr>
          <a:xfrm>
            <a:off x="5813677" y="2240531"/>
            <a:ext cx="932473" cy="328923"/>
          </a:xfrm>
          <a:prstGeom prst="ellipse">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sz="800" dirty="0" smtClean="0">
                <a:solidFill>
                  <a:schemeClr val="tx1"/>
                </a:solidFill>
                <a:latin typeface="Arial" pitchFamily="34" charset="0"/>
                <a:cs typeface="Arial" pitchFamily="34" charset="0"/>
              </a:rPr>
              <a:t>Customers</a:t>
            </a:r>
          </a:p>
        </p:txBody>
      </p:sp>
      <p:sp>
        <p:nvSpPr>
          <p:cNvPr id="24" name="Oval 23"/>
          <p:cNvSpPr/>
          <p:nvPr/>
        </p:nvSpPr>
        <p:spPr>
          <a:xfrm>
            <a:off x="5347440" y="2635886"/>
            <a:ext cx="932473" cy="328923"/>
          </a:xfrm>
          <a:prstGeom prst="ellipse">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sz="800" dirty="0" smtClean="0">
                <a:solidFill>
                  <a:schemeClr val="tx1"/>
                </a:solidFill>
                <a:latin typeface="Arial" pitchFamily="34" charset="0"/>
                <a:cs typeface="Arial" pitchFamily="34" charset="0"/>
              </a:rPr>
              <a:t>Competition</a:t>
            </a:r>
          </a:p>
        </p:txBody>
      </p:sp>
      <p:sp>
        <p:nvSpPr>
          <p:cNvPr id="25" name="Oval 24"/>
          <p:cNvSpPr/>
          <p:nvPr/>
        </p:nvSpPr>
        <p:spPr>
          <a:xfrm>
            <a:off x="5956210" y="2964809"/>
            <a:ext cx="932473" cy="328923"/>
          </a:xfrm>
          <a:prstGeom prst="ellipse">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0000" rIns="0" bIns="90000" rtlCol="0" anchor="ctr" anchorCtr="0"/>
          <a:lstStyle/>
          <a:p>
            <a:pPr algn="ctr"/>
            <a:r>
              <a:rPr lang="en-US" sz="800" dirty="0" smtClean="0">
                <a:solidFill>
                  <a:schemeClr val="tx1"/>
                </a:solidFill>
                <a:latin typeface="Arial" pitchFamily="34" charset="0"/>
                <a:cs typeface="Arial" pitchFamily="34" charset="0"/>
              </a:rPr>
              <a:t>Feasibility</a:t>
            </a:r>
          </a:p>
        </p:txBody>
      </p:sp>
      <p:sp>
        <p:nvSpPr>
          <p:cNvPr id="26" name="Isosceles Triangle 25"/>
          <p:cNvSpPr/>
          <p:nvPr/>
        </p:nvSpPr>
        <p:spPr>
          <a:xfrm>
            <a:off x="2501765" y="5310930"/>
            <a:ext cx="166344" cy="143400"/>
          </a:xfrm>
          <a:prstGeom prst="triangle">
            <a:avLst/>
          </a:prstGeom>
          <a:solidFill>
            <a:srgbClr val="FF0000"/>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7" name="Isosceles Triangle 26"/>
          <p:cNvSpPr/>
          <p:nvPr/>
        </p:nvSpPr>
        <p:spPr>
          <a:xfrm>
            <a:off x="4821676" y="5310930"/>
            <a:ext cx="166344" cy="143400"/>
          </a:xfrm>
          <a:prstGeom prst="triangle">
            <a:avLst/>
          </a:prstGeom>
          <a:solidFill>
            <a:srgbClr val="FF0000"/>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8" name="Isosceles Triangle 27"/>
          <p:cNvSpPr/>
          <p:nvPr/>
        </p:nvSpPr>
        <p:spPr>
          <a:xfrm>
            <a:off x="7039684" y="5310930"/>
            <a:ext cx="166344" cy="143400"/>
          </a:xfrm>
          <a:prstGeom prst="triangle">
            <a:avLst/>
          </a:prstGeom>
          <a:solidFill>
            <a:srgbClr val="FF0000"/>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chemeClr val="tx1"/>
              </a:solidFill>
              <a:latin typeface="Arial" pitchFamily="34" charset="0"/>
              <a:cs typeface="Arial" pitchFamily="34" charset="0"/>
            </a:endParaRPr>
          </a:p>
        </p:txBody>
      </p:sp>
      <p:sp>
        <p:nvSpPr>
          <p:cNvPr id="29" name="TextBox 28"/>
          <p:cNvSpPr txBox="1"/>
          <p:nvPr/>
        </p:nvSpPr>
        <p:spPr>
          <a:xfrm>
            <a:off x="1735208" y="5447410"/>
            <a:ext cx="1726755" cy="397201"/>
          </a:xfrm>
          <a:prstGeom prst="rect">
            <a:avLst/>
          </a:prstGeom>
          <a:noFill/>
        </p:spPr>
        <p:txBody>
          <a:bodyPr wrap="none" tIns="90000" bIns="90000" rtlCol="0">
            <a:spAutoFit/>
          </a:bodyPr>
          <a:lstStyle/>
          <a:p>
            <a:pPr algn="ctr"/>
            <a:r>
              <a:rPr lang="en-US" sz="1400" dirty="0" smtClean="0">
                <a:latin typeface="Arial" pitchFamily="34" charset="0"/>
                <a:cs typeface="Arial" pitchFamily="34" charset="0"/>
              </a:rPr>
              <a:t>Submit 20-30 ideas</a:t>
            </a:r>
          </a:p>
        </p:txBody>
      </p:sp>
      <p:sp>
        <p:nvSpPr>
          <p:cNvPr id="30" name="TextBox 29"/>
          <p:cNvSpPr txBox="1"/>
          <p:nvPr/>
        </p:nvSpPr>
        <p:spPr>
          <a:xfrm>
            <a:off x="3792965" y="5447410"/>
            <a:ext cx="2214068" cy="612645"/>
          </a:xfrm>
          <a:prstGeom prst="rect">
            <a:avLst/>
          </a:prstGeom>
          <a:noFill/>
        </p:spPr>
        <p:txBody>
          <a:bodyPr wrap="none" tIns="90000" bIns="90000" rtlCol="0">
            <a:spAutoFit/>
          </a:bodyPr>
          <a:lstStyle/>
          <a:p>
            <a:pPr algn="ctr"/>
            <a:r>
              <a:rPr lang="en-US" sz="1400" dirty="0" smtClean="0">
                <a:latin typeface="Arial" pitchFamily="34" charset="0"/>
                <a:cs typeface="Arial" pitchFamily="34" charset="0"/>
              </a:rPr>
              <a:t>Submit prioritization</a:t>
            </a:r>
          </a:p>
          <a:p>
            <a:pPr algn="ctr"/>
            <a:r>
              <a:rPr lang="en-US" sz="1400" dirty="0" smtClean="0">
                <a:latin typeface="Arial" pitchFamily="34" charset="0"/>
                <a:cs typeface="Arial" pitchFamily="34" charset="0"/>
              </a:rPr>
              <a:t>and top 5 business ideas </a:t>
            </a:r>
          </a:p>
        </p:txBody>
      </p:sp>
      <p:sp>
        <p:nvSpPr>
          <p:cNvPr id="31" name="TextBox 30"/>
          <p:cNvSpPr txBox="1"/>
          <p:nvPr/>
        </p:nvSpPr>
        <p:spPr>
          <a:xfrm>
            <a:off x="6055629" y="5447410"/>
            <a:ext cx="2063801" cy="612645"/>
          </a:xfrm>
          <a:prstGeom prst="rect">
            <a:avLst/>
          </a:prstGeom>
          <a:noFill/>
        </p:spPr>
        <p:txBody>
          <a:bodyPr wrap="square" tIns="90000" bIns="90000" rtlCol="0">
            <a:spAutoFit/>
          </a:bodyPr>
          <a:lstStyle/>
          <a:p>
            <a:pPr algn="ctr"/>
            <a:r>
              <a:rPr lang="en-US" sz="1400" dirty="0" smtClean="0">
                <a:latin typeface="Arial" pitchFamily="34" charset="0"/>
                <a:cs typeface="Arial" pitchFamily="34" charset="0"/>
              </a:rPr>
              <a:t>Submit detail of</a:t>
            </a:r>
          </a:p>
          <a:p>
            <a:pPr algn="ctr"/>
            <a:r>
              <a:rPr lang="en-US" sz="1400" dirty="0" smtClean="0">
                <a:latin typeface="Arial" pitchFamily="34" charset="0"/>
                <a:cs typeface="Arial" pitchFamily="34" charset="0"/>
              </a:rPr>
              <a:t> top 5 business ideas </a:t>
            </a:r>
          </a:p>
        </p:txBody>
      </p:sp>
      <p:cxnSp>
        <p:nvCxnSpPr>
          <p:cNvPr id="33" name="Straight Connector 32"/>
          <p:cNvCxnSpPr/>
          <p:nvPr/>
        </p:nvCxnSpPr>
        <p:spPr>
          <a:xfrm>
            <a:off x="2582860" y="2138517"/>
            <a:ext cx="0" cy="3172413"/>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886379" y="2138517"/>
            <a:ext cx="0" cy="3172413"/>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121572" y="2138517"/>
            <a:ext cx="0" cy="3172413"/>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14827" y="1202752"/>
            <a:ext cx="1595309" cy="397201"/>
          </a:xfrm>
          <a:prstGeom prst="rect">
            <a:avLst/>
          </a:prstGeom>
          <a:noFill/>
        </p:spPr>
        <p:txBody>
          <a:bodyPr wrap="none" tIns="90000" bIns="90000" rtlCol="0">
            <a:spAutoFit/>
          </a:bodyPr>
          <a:lstStyle/>
          <a:p>
            <a:pPr algn="ctr"/>
            <a:r>
              <a:rPr lang="en-US" sz="1400" i="1" dirty="0" smtClean="0">
                <a:latin typeface="Arial" pitchFamily="34" charset="0"/>
                <a:cs typeface="Arial" pitchFamily="34" charset="0"/>
              </a:rPr>
              <a:t>Day 1-4 (or more)</a:t>
            </a:r>
          </a:p>
        </p:txBody>
      </p:sp>
      <p:sp>
        <p:nvSpPr>
          <p:cNvPr id="37" name="TextBox 36"/>
          <p:cNvSpPr txBox="1"/>
          <p:nvPr/>
        </p:nvSpPr>
        <p:spPr>
          <a:xfrm>
            <a:off x="3541311" y="1202752"/>
            <a:ext cx="652743" cy="397201"/>
          </a:xfrm>
          <a:prstGeom prst="rect">
            <a:avLst/>
          </a:prstGeom>
          <a:noFill/>
        </p:spPr>
        <p:txBody>
          <a:bodyPr wrap="none" tIns="90000" bIns="90000" rtlCol="0">
            <a:spAutoFit/>
          </a:bodyPr>
          <a:lstStyle/>
          <a:p>
            <a:pPr algn="ctr"/>
            <a:r>
              <a:rPr lang="en-US" sz="1400" i="1" dirty="0" smtClean="0">
                <a:latin typeface="Arial" pitchFamily="34" charset="0"/>
                <a:cs typeface="Arial" pitchFamily="34" charset="0"/>
              </a:rPr>
              <a:t>Day 5</a:t>
            </a:r>
          </a:p>
        </p:txBody>
      </p:sp>
      <p:sp>
        <p:nvSpPr>
          <p:cNvPr id="38" name="TextBox 37"/>
          <p:cNvSpPr txBox="1"/>
          <p:nvPr/>
        </p:nvSpPr>
        <p:spPr>
          <a:xfrm>
            <a:off x="5699255" y="1202752"/>
            <a:ext cx="811441" cy="397201"/>
          </a:xfrm>
          <a:prstGeom prst="rect">
            <a:avLst/>
          </a:prstGeom>
          <a:noFill/>
        </p:spPr>
        <p:txBody>
          <a:bodyPr wrap="none" tIns="90000" bIns="90000" rtlCol="0">
            <a:spAutoFit/>
          </a:bodyPr>
          <a:lstStyle/>
          <a:p>
            <a:pPr algn="ctr"/>
            <a:r>
              <a:rPr lang="en-US" sz="1400" i="1" dirty="0" smtClean="0">
                <a:latin typeface="Arial" pitchFamily="34" charset="0"/>
                <a:cs typeface="Arial" pitchFamily="34" charset="0"/>
              </a:rPr>
              <a:t>Day 6-7</a:t>
            </a:r>
          </a:p>
        </p:txBody>
      </p:sp>
      <p:pic>
        <p:nvPicPr>
          <p:cNvPr id="40" name="Picture 4" descr="http://blog.mangoapps.com/wp-content/uploads/to-do.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sp>
        <p:nvSpPr>
          <p:cNvPr id="41" name="Rectangle 40"/>
          <p:cNvSpPr/>
          <p:nvPr/>
        </p:nvSpPr>
        <p:spPr>
          <a:xfrm>
            <a:off x="2176262" y="6297873"/>
            <a:ext cx="5634697" cy="399483"/>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tx1"/>
                </a:solidFill>
                <a:latin typeface="Arial" pitchFamily="34" charset="0"/>
                <a:cs typeface="Arial" pitchFamily="34" charset="0"/>
              </a:rPr>
              <a:t>Submit assignment to Edmodo</a:t>
            </a:r>
          </a:p>
        </p:txBody>
      </p:sp>
      <p:pic>
        <p:nvPicPr>
          <p:cNvPr id="34818" name="Picture 2" descr="https://scontent-ord.xx.fbcdn.net/hphotos-xfp1/v/t1.0-9/11182051_641187996012761_7209384391025564743_n.jpg?oh=b3c373d223b0d805327ae973f86c9bbe&amp;oe=55D71AFE"/>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485885" y="294940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Notes Throughout!</a:t>
            </a:r>
            <a:endParaRPr lang="en-US" dirty="0"/>
          </a:p>
        </p:txBody>
      </p:sp>
      <p:sp>
        <p:nvSpPr>
          <p:cNvPr id="3" name="Text Placeholder 2"/>
          <p:cNvSpPr>
            <a:spLocks noGrp="1"/>
          </p:cNvSpPr>
          <p:nvPr>
            <p:ph type="body" sz="quarter" idx="10"/>
          </p:nvPr>
        </p:nvSpPr>
        <p:spPr>
          <a:xfrm>
            <a:off x="471636" y="1508760"/>
            <a:ext cx="5290807" cy="4617720"/>
          </a:xfrm>
        </p:spPr>
        <p:txBody>
          <a:bodyPr/>
          <a:lstStyle/>
          <a:p>
            <a:r>
              <a:rPr lang="en-US" sz="1800" dirty="0" smtClean="0"/>
              <a:t>Use your MIT Launch notebook to capture your</a:t>
            </a:r>
          </a:p>
          <a:p>
            <a:pPr marL="285750" indent="-285750">
              <a:buFont typeface="Arial" panose="020B0604020202020204" pitchFamily="34" charset="0"/>
              <a:buChar char="•"/>
            </a:pPr>
            <a:r>
              <a:rPr lang="en-US" sz="1800" b="0" dirty="0" smtClean="0"/>
              <a:t>Notes</a:t>
            </a:r>
          </a:p>
          <a:p>
            <a:pPr marL="285750" indent="-285750">
              <a:buFont typeface="Arial" panose="020B0604020202020204" pitchFamily="34" charset="0"/>
              <a:buChar char="•"/>
            </a:pPr>
            <a:r>
              <a:rPr lang="en-US" sz="1800" b="0" dirty="0" smtClean="0"/>
              <a:t>Thoughts</a:t>
            </a:r>
          </a:p>
          <a:p>
            <a:pPr marL="285750" indent="-285750">
              <a:buFont typeface="Arial" panose="020B0604020202020204" pitchFamily="34" charset="0"/>
              <a:buChar char="•"/>
            </a:pPr>
            <a:r>
              <a:rPr lang="en-US" sz="1800" b="0" dirty="0" smtClean="0"/>
              <a:t>Ideas</a:t>
            </a:r>
          </a:p>
          <a:p>
            <a:pPr marL="285750" indent="-285750">
              <a:buFont typeface="Arial" panose="020B0604020202020204" pitchFamily="34" charset="0"/>
              <a:buChar char="•"/>
            </a:pPr>
            <a:r>
              <a:rPr lang="en-US" sz="1800" b="0" dirty="0" smtClean="0"/>
              <a:t>Everything!</a:t>
            </a:r>
          </a:p>
          <a:p>
            <a:pPr marL="285750" indent="-285750">
              <a:buFont typeface="Arial" panose="020B0604020202020204" pitchFamily="34" charset="0"/>
              <a:buChar char="•"/>
            </a:pPr>
            <a:endParaRPr lang="en-US" sz="1800" dirty="0"/>
          </a:p>
          <a:p>
            <a:r>
              <a:rPr lang="en-US" sz="1800" dirty="0" smtClean="0"/>
              <a:t>Starting with the next section (2a) – take note of what trends going on in the world appeal to you, that you would most like to work on</a:t>
            </a:r>
          </a:p>
          <a:p>
            <a:endParaRPr lang="en-US" sz="1800" dirty="0"/>
          </a:p>
          <a:p>
            <a:r>
              <a:rPr lang="en-US" sz="1800" dirty="0" smtClean="0">
                <a:latin typeface="Arial" pitchFamily="34" charset="0"/>
                <a:cs typeface="Arial" pitchFamily="34" charset="0"/>
              </a:rPr>
              <a:t>Please note that the </a:t>
            </a:r>
            <a:r>
              <a:rPr lang="en-US" sz="1800" dirty="0">
                <a:latin typeface="Arial" pitchFamily="34" charset="0"/>
                <a:cs typeface="Arial" pitchFamily="34" charset="0"/>
              </a:rPr>
              <a:t>discovery process of business ideas doesn’t end here!</a:t>
            </a:r>
          </a:p>
          <a:p>
            <a:r>
              <a:rPr lang="en-US" sz="1800" dirty="0">
                <a:latin typeface="Arial" pitchFamily="34" charset="0"/>
                <a:cs typeface="Arial" pitchFamily="34" charset="0"/>
              </a:rPr>
              <a:t>You will bring your top ideas to Launch, </a:t>
            </a:r>
            <a:r>
              <a:rPr lang="en-US" sz="1800" dirty="0" smtClean="0">
                <a:latin typeface="Arial" pitchFamily="34" charset="0"/>
                <a:cs typeface="Arial" pitchFamily="34" charset="0"/>
              </a:rPr>
              <a:t>brainstorm with people of similar interests, and choose an idea and teammates with complementary skills, values, and interests.  </a:t>
            </a:r>
            <a:endParaRPr lang="en-US" sz="18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42809" t="9495" r="9768" b="9833"/>
          <a:stretch/>
        </p:blipFill>
        <p:spPr>
          <a:xfrm>
            <a:off x="6081622" y="1508760"/>
            <a:ext cx="3252159" cy="4149304"/>
          </a:xfrm>
          <a:prstGeom prst="rect">
            <a:avLst/>
          </a:prstGeom>
        </p:spPr>
      </p:pic>
    </p:spTree>
    <p:extLst>
      <p:ext uri="{BB962C8B-B14F-4D97-AF65-F5344CB8AC3E}">
        <p14:creationId xmlns:p14="http://schemas.microsoft.com/office/powerpoint/2010/main" xmlns="" val="394630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What’s going on in the world</a:t>
            </a:r>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41" name="Picture 2" descr="https://encrypted-tbn2.gstatic.com/images?q=tbn:ANd9GcS9ZFvOWmsht4ud9iHtEZHov_23g1UZhmYrCderix0c5JzGp1Z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
        <p:nvSpPr>
          <p:cNvPr id="18" name="Rectangle 17"/>
          <p:cNvSpPr/>
          <p:nvPr/>
        </p:nvSpPr>
        <p:spPr>
          <a:xfrm>
            <a:off x="471636" y="1125473"/>
            <a:ext cx="8964803"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US" sz="2400" b="1" dirty="0" smtClean="0">
                <a:solidFill>
                  <a:schemeClr val="tx1"/>
                </a:solidFill>
                <a:latin typeface="Arial" pitchFamily="34" charset="0"/>
                <a:cs typeface="Arial" pitchFamily="34" charset="0"/>
              </a:rPr>
              <a:t>Top Startup Trends</a:t>
            </a:r>
          </a:p>
          <a:p>
            <a:pPr algn="ctr"/>
            <a:r>
              <a:rPr lang="en-US" sz="1400" dirty="0" smtClean="0">
                <a:solidFill>
                  <a:schemeClr val="tx1"/>
                </a:solidFill>
                <a:latin typeface="Arial" pitchFamily="34" charset="0"/>
                <a:cs typeface="Arial" pitchFamily="34" charset="0"/>
              </a:rPr>
              <a:t>(Source: </a:t>
            </a:r>
            <a:r>
              <a:rPr lang="en-US" sz="1400" dirty="0">
                <a:solidFill>
                  <a:schemeClr val="tx1"/>
                </a:solidFill>
                <a:latin typeface="Arial" pitchFamily="34" charset="0"/>
                <a:cs typeface="Arial" pitchFamily="34" charset="0"/>
                <a:hlinkClick r:id="rId5"/>
              </a:rPr>
              <a:t>http://</a:t>
            </a:r>
            <a:r>
              <a:rPr lang="en-US" sz="1400" dirty="0" smtClean="0">
                <a:solidFill>
                  <a:schemeClr val="tx1"/>
                </a:solidFill>
                <a:latin typeface="Arial" pitchFamily="34" charset="0"/>
                <a:cs typeface="Arial" pitchFamily="34" charset="0"/>
                <a:hlinkClick r:id="rId5"/>
              </a:rPr>
              <a:t>www.businessinsider.com/andreessen-horowitz-startup-trends-2015-1</a:t>
            </a:r>
            <a:r>
              <a:rPr lang="en-US" sz="1400" dirty="0" smtClean="0">
                <a:solidFill>
                  <a:schemeClr val="tx1"/>
                </a:solidFill>
                <a:latin typeface="Arial" pitchFamily="34" charset="0"/>
                <a:cs typeface="Arial" pitchFamily="34" charset="0"/>
              </a:rPr>
              <a:t> )</a:t>
            </a: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p:txBody>
      </p:sp>
      <p:sp>
        <p:nvSpPr>
          <p:cNvPr id="20" name="Rectangle 19"/>
          <p:cNvSpPr/>
          <p:nvPr/>
        </p:nvSpPr>
        <p:spPr>
          <a:xfrm>
            <a:off x="471636" y="1950433"/>
            <a:ext cx="9027898" cy="3785652"/>
          </a:xfrm>
          <a:prstGeom prst="rect">
            <a:avLst/>
          </a:prstGeom>
        </p:spPr>
        <p:txBody>
          <a:bodyPr wrap="square">
            <a:spAutoFit/>
          </a:bodyPr>
          <a:lstStyle/>
          <a:p>
            <a:pPr marL="115888" lvl="0" indent="-115888">
              <a:buFont typeface="Arial" pitchFamily="34" charset="0"/>
              <a:buChar char="•"/>
            </a:pPr>
            <a:r>
              <a:rPr lang="en-US" sz="1600" dirty="0" smtClean="0">
                <a:solidFill>
                  <a:srgbClr val="000000"/>
                </a:solidFill>
                <a:latin typeface="Arial" pitchFamily="34" charset="0"/>
                <a:cs typeface="Arial" pitchFamily="34" charset="0"/>
              </a:rPr>
              <a:t>Virtual Reality</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Machine Learning and Big Data</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Containers</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Digital Health</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Online Marketplaces</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Bitcoin</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Crowdfunding</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The Internet of Things</a:t>
            </a:r>
            <a:endParaRPr lang="en-US" sz="1600" dirty="0">
              <a:solidFill>
                <a:srgbClr val="000000"/>
              </a:solidFill>
              <a:latin typeface="Arial" pitchFamily="34" charset="0"/>
              <a:cs typeface="Arial" pitchFamily="34" charset="0"/>
            </a:endParaRPr>
          </a:p>
        </p:txBody>
      </p:sp>
      <p:pic>
        <p:nvPicPr>
          <p:cNvPr id="35842" name="Picture 2" descr="http://static1.businessinsider.com/image/524c236969bedd6062dc40a2-400/machine-learning-and-big-data.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585194" y="2357134"/>
            <a:ext cx="1981500" cy="1486125"/>
          </a:xfrm>
          <a:prstGeom prst="rect">
            <a:avLst/>
          </a:prstGeom>
          <a:noFill/>
          <a:extLst>
            <a:ext uri="{909E8E84-426E-40DD-AFC4-6F175D3DCCD1}">
              <a14:hiddenFill xmlns:a14="http://schemas.microsoft.com/office/drawing/2010/main" xmlns="">
                <a:solidFill>
                  <a:srgbClr val="FFFFFF"/>
                </a:solidFill>
              </a14:hiddenFill>
            </a:ext>
          </a:extLst>
        </p:spPr>
      </p:pic>
      <p:pic>
        <p:nvPicPr>
          <p:cNvPr id="35844" name="Picture 4" descr="http://static1.businessinsider.com/image/53ecd669ecad049277a65d7c-400/digital-health.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870645" y="3664324"/>
            <a:ext cx="1790838" cy="1495350"/>
          </a:xfrm>
          <a:prstGeom prst="rect">
            <a:avLst/>
          </a:prstGeom>
          <a:noFill/>
          <a:extLst>
            <a:ext uri="{909E8E84-426E-40DD-AFC4-6F175D3DCCD1}">
              <a14:hiddenFill xmlns:a14="http://schemas.microsoft.com/office/drawing/2010/main" xmlns="">
                <a:solidFill>
                  <a:srgbClr val="FFFFFF"/>
                </a:solidFill>
              </a14:hiddenFill>
            </a:ext>
          </a:extLst>
        </p:spPr>
      </p:pic>
      <p:pic>
        <p:nvPicPr>
          <p:cNvPr id="35846" name="Picture 6" descr="http://static1.businessinsider.com/image/54c2603b6bb3f7c01c3f9ba0-400/containers.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489445" y="2847959"/>
            <a:ext cx="1988641" cy="1491481"/>
          </a:xfrm>
          <a:prstGeom prst="rect">
            <a:avLst/>
          </a:prstGeom>
          <a:noFill/>
          <a:extLst>
            <a:ext uri="{909E8E84-426E-40DD-AFC4-6F175D3DCCD1}">
              <a14:hiddenFill xmlns:a14="http://schemas.microsoft.com/office/drawing/2010/main" xmlns="">
                <a:solidFill>
                  <a:srgbClr val="FFFFFF"/>
                </a:solidFill>
              </a14:hiddenFill>
            </a:ext>
          </a:extLst>
        </p:spPr>
      </p:pic>
      <p:pic>
        <p:nvPicPr>
          <p:cNvPr id="35850" name="Picture 10" descr="http://s.hswstatic.com/gif/virtual-reality-8.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568215" y="1908791"/>
            <a:ext cx="1814123" cy="1623641"/>
          </a:xfrm>
          <a:prstGeom prst="rect">
            <a:avLst/>
          </a:prstGeom>
          <a:noFill/>
          <a:extLst>
            <a:ext uri="{909E8E84-426E-40DD-AFC4-6F175D3DCCD1}">
              <a14:hiddenFill xmlns:a14="http://schemas.microsoft.com/office/drawing/2010/main" xmlns="">
                <a:solidFill>
                  <a:srgbClr val="FFFFFF"/>
                </a:solidFill>
              </a14:hiddenFill>
            </a:ext>
          </a:extLst>
        </p:spPr>
      </p:pic>
      <p:pic>
        <p:nvPicPr>
          <p:cNvPr id="35852" name="Picture 12" descr="http://blog.newegg.com/blog/wp-content/uploads/bitcoin-logo-3d.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848343" y="4489264"/>
            <a:ext cx="1405807" cy="1405807"/>
          </a:xfrm>
          <a:prstGeom prst="rect">
            <a:avLst/>
          </a:prstGeom>
          <a:noFill/>
          <a:extLst>
            <a:ext uri="{909E8E84-426E-40DD-AFC4-6F175D3DCCD1}">
              <a14:hiddenFill xmlns:a14="http://schemas.microsoft.com/office/drawing/2010/main" xmlns="">
                <a:solidFill>
                  <a:srgbClr val="FFFFFF"/>
                </a:solidFill>
              </a14:hiddenFill>
            </a:ext>
          </a:extLst>
        </p:spPr>
      </p:pic>
      <p:pic>
        <p:nvPicPr>
          <p:cNvPr id="35854" name="Picture 14" descr="http://2.bp.blogspot.com/-EXf6XdN1tok/U2VLpDK2OcI/AAAAAAAAAdQ/QcooPKO_89E/s1600/crowdfunding.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6841155" y="4556722"/>
            <a:ext cx="2071373" cy="13604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318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  What’s going on in the world</a:t>
            </a:r>
            <a:endParaRPr lang="en-US" dirty="0"/>
          </a:p>
        </p:txBody>
      </p:sp>
      <p:sp>
        <p:nvSpPr>
          <p:cNvPr id="4" name="Rectangle 3"/>
          <p:cNvSpPr/>
          <p:nvPr/>
        </p:nvSpPr>
        <p:spPr>
          <a:xfrm>
            <a:off x="471636" y="1125473"/>
            <a:ext cx="8964803"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US" sz="2400" b="1" dirty="0" smtClean="0">
                <a:solidFill>
                  <a:schemeClr val="tx1"/>
                </a:solidFill>
                <a:latin typeface="Arial" pitchFamily="34" charset="0"/>
                <a:cs typeface="Arial" pitchFamily="34" charset="0"/>
              </a:rPr>
              <a:t>Top 10 Global Agenda Trends 2015</a:t>
            </a:r>
          </a:p>
          <a:p>
            <a:pPr algn="ctr"/>
            <a:r>
              <a:rPr lang="en-US" sz="1400" dirty="0" smtClean="0">
                <a:solidFill>
                  <a:schemeClr val="tx1"/>
                </a:solidFill>
                <a:latin typeface="Arial" pitchFamily="34" charset="0"/>
                <a:cs typeface="Arial" pitchFamily="34" charset="0"/>
              </a:rPr>
              <a:t>(Source: </a:t>
            </a:r>
            <a:r>
              <a:rPr lang="en-US" sz="1400" dirty="0">
                <a:solidFill>
                  <a:schemeClr val="tx1"/>
                </a:solidFill>
                <a:latin typeface="Arial" pitchFamily="34" charset="0"/>
                <a:cs typeface="Arial" pitchFamily="34" charset="0"/>
                <a:hlinkClick r:id="rId3"/>
              </a:rPr>
              <a:t>http://reports.weforum.org/outlook-global-agenda-2015</a:t>
            </a:r>
            <a:r>
              <a:rPr lang="en-US" sz="1400" dirty="0" smtClean="0">
                <a:solidFill>
                  <a:schemeClr val="tx1"/>
                </a:solidFill>
                <a:latin typeface="Arial" pitchFamily="34" charset="0"/>
                <a:cs typeface="Arial" pitchFamily="34" charset="0"/>
                <a:hlinkClick r:id="rId3"/>
              </a:rPr>
              <a:t>/</a:t>
            </a:r>
            <a:r>
              <a:rPr lang="en-US" sz="1400" dirty="0" smtClean="0">
                <a:solidFill>
                  <a:schemeClr val="tx1"/>
                </a:solidFill>
                <a:latin typeface="Arial" pitchFamily="34" charset="0"/>
                <a:cs typeface="Arial" pitchFamily="34" charset="0"/>
              </a:rPr>
              <a:t> )</a:t>
            </a: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p:txBody>
      </p:sp>
      <p:sp>
        <p:nvSpPr>
          <p:cNvPr id="10" name="Rectangle 9"/>
          <p:cNvSpPr/>
          <p:nvPr/>
        </p:nvSpPr>
        <p:spPr>
          <a:xfrm>
            <a:off x="581998" y="2082033"/>
            <a:ext cx="6957864" cy="4196020"/>
          </a:xfrm>
          <a:prstGeom prst="rect">
            <a:avLst/>
          </a:prstGeom>
        </p:spPr>
        <p:txBody>
          <a:bodyPr wrap="square">
            <a:spAutoFit/>
          </a:bodyPr>
          <a:lstStyle/>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Income inequality </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Persistent jobless growth</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Lack of leadership</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Rising geostrategic competition</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Weakening of representative democracy</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Rising pollution in the developing world</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Increasing occurrence of severe weather events</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Intensifying nationalism</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Increasing water stress</a:t>
            </a:r>
          </a:p>
          <a:p>
            <a:pPr marL="342900" lvl="0" indent="-342900">
              <a:lnSpc>
                <a:spcPct val="150000"/>
              </a:lnSpc>
              <a:buFont typeface="+mj-lt"/>
              <a:buAutoNum type="arabicPeriod"/>
            </a:pPr>
            <a:r>
              <a:rPr lang="en-US" dirty="0" smtClean="0">
                <a:solidFill>
                  <a:srgbClr val="000000"/>
                </a:solidFill>
                <a:latin typeface="Arial" pitchFamily="34" charset="0"/>
                <a:cs typeface="Arial" pitchFamily="34" charset="0"/>
              </a:rPr>
              <a:t>Growing importance of health in the economy</a:t>
            </a:r>
          </a:p>
        </p:txBody>
      </p:sp>
      <p:sp>
        <p:nvSpPr>
          <p:cNvPr id="1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5" name="TextBox 1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16" name="Picture 2" descr="https://encrypted-tbn2.gstatic.com/images?q=tbn:ANd9GcS9ZFvOWmsht4ud9iHtEZHov_23g1UZhmYrCderix0c5JzGp1Z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pic>
        <p:nvPicPr>
          <p:cNvPr id="36866" name="Picture 2" descr="http://reports.weforum.org/outlook-global-agenda-2015/wp-content/blogs.dir/59/mp/image-cache/site/a/a-banner-trend-7.7787aba8e851e029089e0e3d2cda59ec.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b="37593"/>
          <a:stretch/>
        </p:blipFill>
        <p:spPr bwMode="auto">
          <a:xfrm>
            <a:off x="6007540" y="4248234"/>
            <a:ext cx="3428899" cy="1044759"/>
          </a:xfrm>
          <a:prstGeom prst="rect">
            <a:avLst/>
          </a:prstGeom>
          <a:noFill/>
          <a:extLst>
            <a:ext uri="{909E8E84-426E-40DD-AFC4-6F175D3DCCD1}">
              <a14:hiddenFill xmlns:a14="http://schemas.microsoft.com/office/drawing/2010/main" xmlns="">
                <a:solidFill>
                  <a:srgbClr val="FFFFFF"/>
                </a:solidFill>
              </a14:hiddenFill>
            </a:ext>
          </a:extLst>
        </p:spPr>
      </p:pic>
      <p:pic>
        <p:nvPicPr>
          <p:cNvPr id="36870" name="Picture 6" descr="http://web1.cnre.vt.edu/lsg/GEOG3104S10Web/Group2/Home/Home%20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47762" y="2563630"/>
            <a:ext cx="2288677" cy="1538826"/>
          </a:xfrm>
          <a:prstGeom prst="rect">
            <a:avLst/>
          </a:prstGeom>
          <a:noFill/>
          <a:extLst>
            <a:ext uri="{909E8E84-426E-40DD-AFC4-6F175D3DCCD1}">
              <a14:hiddenFill xmlns:a14="http://schemas.microsoft.com/office/drawing/2010/main" xmlns="">
                <a:solidFill>
                  <a:srgbClr val="FFFFFF"/>
                </a:solidFill>
              </a14:hiddenFill>
            </a:ext>
          </a:extLst>
        </p:spPr>
      </p:pic>
      <p:pic>
        <p:nvPicPr>
          <p:cNvPr id="36872" name="Picture 8" descr="http://www.thenewfederalist.eu/IMG/arton6487.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026182" y="2148579"/>
            <a:ext cx="1962715" cy="1344460"/>
          </a:xfrm>
          <a:prstGeom prst="rect">
            <a:avLst/>
          </a:prstGeom>
          <a:noFill/>
          <a:extLst>
            <a:ext uri="{909E8E84-426E-40DD-AFC4-6F175D3DCCD1}">
              <a14:hiddenFill xmlns:a14="http://schemas.microsoft.com/office/drawing/2010/main" xmlns="">
                <a:solidFill>
                  <a:srgbClr val="FFFFFF"/>
                </a:solidFill>
              </a14:hiddenFill>
            </a:ext>
          </a:extLst>
        </p:spPr>
      </p:pic>
      <p:pic>
        <p:nvPicPr>
          <p:cNvPr id="36874" name="Picture 10" descr="http://reports.weforum.org/outlook-global-agenda-2015/wp-content/blogs.dir/59/mp/image-cache/site/6/a-banner-trend-10.aeaffad65cfcff9cc0ba463b457c22a7.jp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b="38502"/>
          <a:stretch/>
        </p:blipFill>
        <p:spPr bwMode="auto">
          <a:xfrm>
            <a:off x="6007540" y="5433526"/>
            <a:ext cx="3428899" cy="1029537"/>
          </a:xfrm>
          <a:prstGeom prst="rect">
            <a:avLst/>
          </a:prstGeom>
          <a:noFill/>
          <a:extLst>
            <a:ext uri="{909E8E84-426E-40DD-AFC4-6F175D3DCCD1}">
              <a14:hiddenFill xmlns:a14="http://schemas.microsoft.com/office/drawing/2010/main" xmlns="">
                <a:solidFill>
                  <a:srgbClr val="FFFFFF"/>
                </a:solidFill>
              </a14:hiddenFill>
            </a:ext>
          </a:extLst>
        </p:spPr>
      </p:pic>
      <p:pic>
        <p:nvPicPr>
          <p:cNvPr id="36876" name="Picture 12" descr="http://media.salon.com/2013/08/water_shortage.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489342" y="5055079"/>
            <a:ext cx="1139329" cy="7565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0618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What’s going on in the world</a:t>
            </a:r>
          </a:p>
        </p:txBody>
      </p:sp>
      <p:sp>
        <p:nvSpPr>
          <p:cNvPr id="11"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12" name="TextBox 11"/>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sp>
        <p:nvSpPr>
          <p:cNvPr id="19" name="Rectangle 18"/>
          <p:cNvSpPr/>
          <p:nvPr/>
        </p:nvSpPr>
        <p:spPr>
          <a:xfrm>
            <a:off x="471636" y="1125473"/>
            <a:ext cx="8964803" cy="783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nchorCtr="0"/>
          <a:lstStyle/>
          <a:p>
            <a:pPr algn="ctr"/>
            <a:r>
              <a:rPr lang="en-US" sz="2400" b="1" dirty="0" smtClean="0">
                <a:solidFill>
                  <a:schemeClr val="tx1"/>
                </a:solidFill>
                <a:latin typeface="Arial" pitchFamily="34" charset="0"/>
                <a:cs typeface="Arial" pitchFamily="34" charset="0"/>
              </a:rPr>
              <a:t>Selected global trends for finding opportunities</a:t>
            </a:r>
          </a:p>
          <a:p>
            <a:pPr algn="ctr"/>
            <a:r>
              <a:rPr lang="en-US" sz="1400" dirty="0" smtClean="0">
                <a:solidFill>
                  <a:schemeClr val="tx1"/>
                </a:solidFill>
                <a:latin typeface="Arial" pitchFamily="34" charset="0"/>
                <a:cs typeface="Arial" pitchFamily="34" charset="0"/>
              </a:rPr>
              <a:t>(Source: </a:t>
            </a:r>
            <a:r>
              <a:rPr lang="en-US" sz="1400" dirty="0" smtClean="0">
                <a:solidFill>
                  <a:schemeClr val="tx1"/>
                </a:solidFill>
                <a:latin typeface="Arial" pitchFamily="34" charset="0"/>
                <a:cs typeface="Arial" pitchFamily="34" charset="0"/>
                <a:hlinkClick r:id="rId4"/>
              </a:rPr>
              <a:t>http://www.economist.com/blogs/theworldin2013/2012/11/global-trends-2013</a:t>
            </a:r>
            <a:r>
              <a:rPr lang="en-US" sz="1400" dirty="0" smtClean="0">
                <a:solidFill>
                  <a:schemeClr val="tx1"/>
                </a:solidFill>
                <a:latin typeface="Arial" pitchFamily="34" charset="0"/>
                <a:cs typeface="Arial" pitchFamily="34" charset="0"/>
              </a:rPr>
              <a:t> )</a:t>
            </a: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a:p>
            <a:pPr marL="115888" indent="-115888" algn="ctr">
              <a:buFont typeface="Arial" pitchFamily="34" charset="0"/>
              <a:buChar char="•"/>
            </a:pPr>
            <a:endParaRPr lang="en-US" sz="1400" dirty="0" smtClean="0">
              <a:solidFill>
                <a:schemeClr val="tx1"/>
              </a:solidFill>
              <a:latin typeface="Arial" pitchFamily="34" charset="0"/>
              <a:cs typeface="Arial" pitchFamily="34" charset="0"/>
            </a:endParaRPr>
          </a:p>
        </p:txBody>
      </p:sp>
      <p:pic>
        <p:nvPicPr>
          <p:cNvPr id="22" name="Picture 10" descr="https://wiki.itap.purdue.edu/download/attachments/22414392/khan-academy.png?version=1&amp;modificationDate=1330550567000&amp;api=v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768817" y="3040871"/>
            <a:ext cx="1739446" cy="993969"/>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http://boldandfierce.com/wp-content/uploads/2013/09/social-media.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327982" y="1840716"/>
            <a:ext cx="654016" cy="690133"/>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6" descr="http://www.mass-customization.com/wp-content/uploads/2012/05/NikeID2.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734281" y="2013498"/>
            <a:ext cx="1272869" cy="114558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8" descr="http://on3dprinting.com/wp-content/uploads/2012/04/20120403-objet-printer.jpe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l="5329" r="5215"/>
          <a:stretch/>
        </p:blipFill>
        <p:spPr bwMode="auto">
          <a:xfrm>
            <a:off x="6560983" y="2159372"/>
            <a:ext cx="1511390" cy="126716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Rectangle 35"/>
          <p:cNvSpPr/>
          <p:nvPr/>
        </p:nvSpPr>
        <p:spPr>
          <a:xfrm>
            <a:off x="276045" y="1950433"/>
            <a:ext cx="9420045" cy="5109091"/>
          </a:xfrm>
          <a:prstGeom prst="rect">
            <a:avLst/>
          </a:prstGeom>
        </p:spPr>
        <p:txBody>
          <a:bodyPr wrap="square">
            <a:spAutoFit/>
          </a:bodyPr>
          <a:lstStyle/>
          <a:p>
            <a:pPr marL="115888" lvl="0" indent="-115888">
              <a:buFont typeface="Arial" pitchFamily="34" charset="0"/>
              <a:buChar char="•"/>
            </a:pPr>
            <a:r>
              <a:rPr lang="en-US" sz="1600" dirty="0">
                <a:solidFill>
                  <a:srgbClr val="000000"/>
                </a:solidFill>
                <a:latin typeface="Arial" pitchFamily="34" charset="0"/>
                <a:cs typeface="Arial" pitchFamily="34" charset="0"/>
              </a:rPr>
              <a:t>Social </a:t>
            </a:r>
            <a:r>
              <a:rPr lang="en-US" sz="1600" dirty="0" smtClean="0">
                <a:solidFill>
                  <a:srgbClr val="000000"/>
                </a:solidFill>
                <a:latin typeface="Arial" pitchFamily="34" charset="0"/>
                <a:cs typeface="Arial" pitchFamily="34" charset="0"/>
              </a:rPr>
              <a:t>everything</a:t>
            </a: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a:solidFill>
                  <a:srgbClr val="000000"/>
                </a:solidFill>
                <a:latin typeface="Arial" pitchFamily="34" charset="0"/>
                <a:cs typeface="Arial" pitchFamily="34" charset="0"/>
              </a:rPr>
              <a:t>Redefining value – consumers have choice</a:t>
            </a:r>
          </a:p>
          <a:p>
            <a:pPr lvl="0"/>
            <a:r>
              <a:rPr lang="en-US" sz="1600" dirty="0">
                <a:solidFill>
                  <a:srgbClr val="000000"/>
                </a:solidFill>
                <a:latin typeface="Arial" pitchFamily="34" charset="0"/>
                <a:cs typeface="Arial" pitchFamily="34" charset="0"/>
              </a:rPr>
              <a:t>	(mass customization</a:t>
            </a:r>
            <a:r>
              <a:rPr lang="en-US" sz="1600" dirty="0" smtClean="0">
                <a:solidFill>
                  <a:srgbClr val="000000"/>
                </a:solidFill>
                <a:latin typeface="Arial" pitchFamily="34" charset="0"/>
                <a:cs typeface="Arial" pitchFamily="34" charset="0"/>
              </a:rPr>
              <a:t>)</a:t>
            </a:r>
          </a:p>
          <a:p>
            <a:pPr lvl="0"/>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a:solidFill>
                  <a:srgbClr val="000000"/>
                </a:solidFill>
                <a:latin typeface="Arial" pitchFamily="34" charset="0"/>
                <a:cs typeface="Arial" pitchFamily="34" charset="0"/>
              </a:rPr>
              <a:t>Distributed everything – mobility in production and consumption</a:t>
            </a:r>
          </a:p>
          <a:p>
            <a:pPr lvl="0"/>
            <a:r>
              <a:rPr lang="en-US" sz="1600" dirty="0">
                <a:solidFill>
                  <a:srgbClr val="000000"/>
                </a:solidFill>
                <a:latin typeface="Arial" pitchFamily="34" charset="0"/>
                <a:cs typeface="Arial" pitchFamily="34" charset="0"/>
              </a:rPr>
              <a:t>	(3D printing, online learning, </a:t>
            </a:r>
            <a:r>
              <a:rPr lang="en-US" sz="1600" dirty="0" err="1">
                <a:solidFill>
                  <a:srgbClr val="000000"/>
                </a:solidFill>
                <a:latin typeface="Arial" pitchFamily="34" charset="0"/>
                <a:cs typeface="Arial" pitchFamily="34" charset="0"/>
              </a:rPr>
              <a:t>etc</a:t>
            </a:r>
            <a:r>
              <a:rPr lang="en-US" sz="1600" dirty="0" smtClean="0">
                <a:solidFill>
                  <a:srgbClr val="000000"/>
                </a:solidFill>
                <a:latin typeface="Arial" pitchFamily="34" charset="0"/>
                <a:cs typeface="Arial" pitchFamily="34" charset="0"/>
              </a:rPr>
              <a:t>)</a:t>
            </a:r>
          </a:p>
          <a:p>
            <a:pPr lvl="0"/>
            <a:endParaRPr lang="en-US" sz="1600" dirty="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More</a:t>
            </a:r>
            <a:r>
              <a:rPr lang="en-US" sz="1600" dirty="0">
                <a:solidFill>
                  <a:srgbClr val="000000"/>
                </a:solidFill>
                <a:latin typeface="Arial" pitchFamily="34" charset="0"/>
                <a:cs typeface="Arial" pitchFamily="34" charset="0"/>
              </a:rPr>
              <a:t>: </a:t>
            </a:r>
            <a:r>
              <a:rPr lang="en-US" sz="1600" dirty="0">
                <a:solidFill>
                  <a:srgbClr val="000000"/>
                </a:solidFill>
                <a:latin typeface="Arial" pitchFamily="34" charset="0"/>
                <a:cs typeface="Arial" pitchFamily="34" charset="0"/>
                <a:hlinkClick r:id="rId9"/>
              </a:rPr>
              <a:t>http://</a:t>
            </a:r>
            <a:r>
              <a:rPr lang="en-US" sz="1600" dirty="0" smtClean="0">
                <a:solidFill>
                  <a:srgbClr val="000000"/>
                </a:solidFill>
                <a:latin typeface="Arial" pitchFamily="34" charset="0"/>
                <a:cs typeface="Arial" pitchFamily="34" charset="0"/>
                <a:hlinkClick r:id="rId9"/>
              </a:rPr>
              <a:t>www.smallbizlabs.com/2014/12/top-10-small-business-trends-for-2015.html</a:t>
            </a:r>
            <a:endParaRPr lang="en-US" sz="1600" dirty="0" smtClean="0">
              <a:solidFill>
                <a:srgbClr val="000000"/>
              </a:solidFill>
              <a:latin typeface="Arial" pitchFamily="34" charset="0"/>
              <a:cs typeface="Arial" pitchFamily="34" charset="0"/>
            </a:endParaRP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lvl="0" algn="ctr"/>
            <a:r>
              <a:rPr lang="en-US" sz="2400" b="1" dirty="0">
                <a:solidFill>
                  <a:srgbClr val="000000"/>
                </a:solidFill>
                <a:latin typeface="Arial" pitchFamily="34" charset="0"/>
                <a:cs typeface="Arial" pitchFamily="34" charset="0"/>
              </a:rPr>
              <a:t>Top 10 Disruptive Macro Trends In Market Research For 2015</a:t>
            </a:r>
          </a:p>
          <a:p>
            <a:pPr lvl="0" algn="ctr"/>
            <a:r>
              <a:rPr lang="en-US" sz="1400" dirty="0" smtClean="0">
                <a:solidFill>
                  <a:srgbClr val="000000"/>
                </a:solidFill>
                <a:latin typeface="Arial" pitchFamily="34" charset="0"/>
                <a:cs typeface="Arial" pitchFamily="34" charset="0"/>
              </a:rPr>
              <a:t>(</a:t>
            </a:r>
            <a:r>
              <a:rPr lang="en-US" sz="1400" dirty="0">
                <a:solidFill>
                  <a:srgbClr val="000000"/>
                </a:solidFill>
                <a:latin typeface="Arial" pitchFamily="34" charset="0"/>
                <a:cs typeface="Arial" pitchFamily="34" charset="0"/>
              </a:rPr>
              <a:t>Source: </a:t>
            </a:r>
            <a:r>
              <a:rPr lang="en-US" sz="1400" dirty="0">
                <a:solidFill>
                  <a:srgbClr val="000000"/>
                </a:solidFill>
                <a:latin typeface="Arial" pitchFamily="34" charset="0"/>
                <a:cs typeface="Arial" pitchFamily="34" charset="0"/>
                <a:hlinkClick r:id="rId10"/>
              </a:rPr>
              <a:t>http://www.greenbookblog.org/2015/02/02/the-top-10-disruptive-macro-trends-in-market-research-for-2015</a:t>
            </a:r>
            <a:r>
              <a:rPr lang="en-US" sz="1400" dirty="0" smtClean="0">
                <a:solidFill>
                  <a:srgbClr val="000000"/>
                </a:solidFill>
                <a:latin typeface="Arial" pitchFamily="34" charset="0"/>
                <a:cs typeface="Arial" pitchFamily="34" charset="0"/>
                <a:hlinkClick r:id="rId10"/>
              </a:rPr>
              <a:t>/</a:t>
            </a:r>
            <a:r>
              <a:rPr lang="en-US" sz="1400" dirty="0" smtClean="0">
                <a:solidFill>
                  <a:srgbClr val="000000"/>
                </a:solidFill>
                <a:latin typeface="Arial" pitchFamily="34" charset="0"/>
                <a:cs typeface="Arial" pitchFamily="34" charset="0"/>
              </a:rPr>
              <a:t> )</a:t>
            </a:r>
            <a:endParaRPr lang="en-US" sz="1400" dirty="0">
              <a:solidFill>
                <a:srgbClr val="000000"/>
              </a:solidFill>
              <a:latin typeface="Arial" pitchFamily="34" charset="0"/>
              <a:cs typeface="Arial" pitchFamily="34" charset="0"/>
            </a:endParaRPr>
          </a:p>
          <a:p>
            <a:pPr marL="115888" lvl="0" indent="-115888">
              <a:buFont typeface="Arial" pitchFamily="34" charset="0"/>
              <a:buChar char="•"/>
            </a:pPr>
            <a:endParaRPr lang="en-US" sz="1600" dirty="0" smtClean="0">
              <a:solidFill>
                <a:srgbClr val="000000"/>
              </a:solidFill>
              <a:latin typeface="Arial" pitchFamily="34" charset="0"/>
              <a:cs typeface="Arial" pitchFamily="34" charset="0"/>
            </a:endParaRPr>
          </a:p>
          <a:p>
            <a:pPr marL="115888" lvl="0" indent="-115888">
              <a:buFont typeface="Arial" pitchFamily="34" charset="0"/>
              <a:buChar char="•"/>
            </a:pPr>
            <a:r>
              <a:rPr lang="en-US" sz="1600" dirty="0" smtClean="0">
                <a:solidFill>
                  <a:srgbClr val="000000"/>
                </a:solidFill>
                <a:latin typeface="Arial" pitchFamily="34" charset="0"/>
                <a:cs typeface="Arial" pitchFamily="34" charset="0"/>
              </a:rPr>
              <a:t>Trend: Increased consumer sophistication</a:t>
            </a:r>
          </a:p>
          <a:p>
            <a:pPr marL="573088" lvl="1" indent="-115888">
              <a:buFont typeface="Arial" pitchFamily="34" charset="0"/>
              <a:buChar char="•"/>
            </a:pPr>
            <a:r>
              <a:rPr lang="en-US" sz="1600" dirty="0" smtClean="0">
                <a:solidFill>
                  <a:srgbClr val="000000"/>
                </a:solidFill>
                <a:latin typeface="Arial" pitchFamily="34" charset="0"/>
                <a:cs typeface="Arial" pitchFamily="34" charset="0"/>
              </a:rPr>
              <a:t>Consumers have greater access to information + more specialization of interests and needs</a:t>
            </a:r>
          </a:p>
          <a:p>
            <a:pPr marL="115888" indent="-115888">
              <a:buFont typeface="Arial" pitchFamily="34" charset="0"/>
              <a:buChar char="•"/>
            </a:pPr>
            <a:r>
              <a:rPr lang="en-US" sz="1600" dirty="0" smtClean="0">
                <a:solidFill>
                  <a:srgbClr val="000000"/>
                </a:solidFill>
                <a:latin typeface="Arial" pitchFamily="34" charset="0"/>
                <a:cs typeface="Arial" pitchFamily="34" charset="0"/>
              </a:rPr>
              <a:t>Impacts:</a:t>
            </a:r>
          </a:p>
          <a:p>
            <a:pPr marL="573088" lvl="1" indent="-115888">
              <a:buFont typeface="Arial" pitchFamily="34" charset="0"/>
              <a:buChar char="•"/>
            </a:pPr>
            <a:r>
              <a:rPr lang="en-US" sz="1600" dirty="0" smtClean="0">
                <a:solidFill>
                  <a:srgbClr val="000000"/>
                </a:solidFill>
                <a:latin typeface="Arial" pitchFamily="34" charset="0"/>
                <a:cs typeface="Arial" pitchFamily="34" charset="0"/>
              </a:rPr>
              <a:t>Transition to insights</a:t>
            </a:r>
          </a:p>
          <a:p>
            <a:pPr marL="573088" lvl="1" indent="-115888">
              <a:buFont typeface="Arial" pitchFamily="34" charset="0"/>
              <a:buChar char="•"/>
            </a:pPr>
            <a:r>
              <a:rPr lang="en-US" sz="1600" dirty="0" smtClean="0">
                <a:solidFill>
                  <a:srgbClr val="000000"/>
                </a:solidFill>
                <a:latin typeface="Arial" pitchFamily="34" charset="0"/>
                <a:cs typeface="Arial" pitchFamily="34" charset="0"/>
              </a:rPr>
              <a:t>Commoditization of and consolidation of market research, big data synthesis</a:t>
            </a:r>
          </a:p>
          <a:p>
            <a:pPr marL="573088" lvl="1" indent="-115888">
              <a:buFont typeface="Arial" pitchFamily="34" charset="0"/>
              <a:buChar char="•"/>
            </a:pPr>
            <a:r>
              <a:rPr lang="en-US" sz="1600" dirty="0" smtClean="0">
                <a:solidFill>
                  <a:srgbClr val="000000"/>
                </a:solidFill>
                <a:latin typeface="Arial" pitchFamily="34" charset="0"/>
                <a:cs typeface="Arial" pitchFamily="34" charset="0"/>
              </a:rPr>
              <a:t>Increase in DIY (do it yourself)</a:t>
            </a:r>
            <a:endParaRPr lang="en-US" sz="1600" dirty="0">
              <a:solidFill>
                <a:srgbClr val="000000"/>
              </a:solidFill>
              <a:latin typeface="Arial" pitchFamily="34" charset="0"/>
              <a:cs typeface="Arial" pitchFamily="34" charset="0"/>
            </a:endParaRP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p:txBody>
      </p:sp>
      <p:sp>
        <p:nvSpPr>
          <p:cNvPr id="37" name="Rectangle 36"/>
          <p:cNvSpPr/>
          <p:nvPr/>
        </p:nvSpPr>
        <p:spPr>
          <a:xfrm>
            <a:off x="471635" y="2781430"/>
            <a:ext cx="8154571" cy="584775"/>
          </a:xfrm>
          <a:prstGeom prst="rect">
            <a:avLst/>
          </a:prstGeom>
        </p:spPr>
        <p:txBody>
          <a:bodyPr wrap="square">
            <a:spAutoFit/>
          </a:bodyPr>
          <a:lstStyle/>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p:txBody>
      </p:sp>
      <p:sp>
        <p:nvSpPr>
          <p:cNvPr id="38" name="Rectangle 37"/>
          <p:cNvSpPr/>
          <p:nvPr/>
        </p:nvSpPr>
        <p:spPr>
          <a:xfrm>
            <a:off x="471633" y="3600656"/>
            <a:ext cx="8374911" cy="584775"/>
          </a:xfrm>
          <a:prstGeom prst="rect">
            <a:avLst/>
          </a:prstGeom>
        </p:spPr>
        <p:txBody>
          <a:bodyPr wrap="square">
            <a:spAutoFit/>
          </a:bodyPr>
          <a:lstStyle/>
          <a:p>
            <a:pPr marL="115888" lvl="0" indent="-115888">
              <a:buFont typeface="Arial" pitchFamily="34" charset="0"/>
              <a:buChar char="•"/>
            </a:pPr>
            <a:endParaRPr lang="en-US" sz="1600" dirty="0">
              <a:solidFill>
                <a:srgbClr val="000000"/>
              </a:solidFill>
              <a:latin typeface="Arial" pitchFamily="34" charset="0"/>
              <a:cs typeface="Arial" pitchFamily="34" charset="0"/>
            </a:endParaRPr>
          </a:p>
          <a:p>
            <a:pPr marL="115888" lvl="0" indent="-115888">
              <a:buFont typeface="Arial" pitchFamily="34" charset="0"/>
              <a:buChar char="•"/>
            </a:pPr>
            <a:endParaRPr lang="en-US" sz="1600" dirty="0">
              <a:solidFill>
                <a:srgbClr val="000000"/>
              </a:solidFill>
              <a:latin typeface="Arial" pitchFamily="34" charset="0"/>
              <a:cs typeface="Arial" pitchFamily="34" charset="0"/>
            </a:endParaRPr>
          </a:p>
        </p:txBody>
      </p:sp>
      <p:pic>
        <p:nvPicPr>
          <p:cNvPr id="41" name="Picture 2" descr="https://encrypted-tbn2.gstatic.com/images?q=tbn:ANd9GcS9ZFvOWmsht4ud9iHtEZHov_23g1UZhmYrCderix0c5JzGp1ZT"/>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rot="20368160">
            <a:off x="78361" y="15817"/>
            <a:ext cx="366088" cy="517172"/>
          </a:xfrm>
          <a:prstGeom prst="rect">
            <a:avLst/>
          </a:prstGeom>
          <a:noFill/>
        </p:spPr>
      </p:pic>
    </p:spTree>
    <p:extLst>
      <p:ext uri="{BB962C8B-B14F-4D97-AF65-F5344CB8AC3E}">
        <p14:creationId xmlns:p14="http://schemas.microsoft.com/office/powerpoint/2010/main" xmlns="" val="1273946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2b.  Determine your interest area(s)</a:t>
            </a:r>
            <a:endParaRPr lang="en-US" dirty="0"/>
          </a:p>
        </p:txBody>
      </p:sp>
      <p:sp>
        <p:nvSpPr>
          <p:cNvPr id="4" name="Oval 2"/>
          <p:cNvSpPr>
            <a:spLocks noChangeArrowheads="1"/>
          </p:cNvSpPr>
          <p:nvPr>
            <p:custDataLst>
              <p:tags r:id="rId1"/>
            </p:custDataLst>
          </p:nvPr>
        </p:nvSpPr>
        <p:spPr bwMode="gray">
          <a:xfrm>
            <a:off x="7902054" y="0"/>
            <a:ext cx="295276" cy="295275"/>
          </a:xfrm>
          <a:prstGeom prst="ellipse">
            <a:avLst/>
          </a:prstGeom>
          <a:solidFill>
            <a:srgbClr val="FFC000"/>
          </a:solidFill>
          <a:ln w="9525" algn="ctr">
            <a:noFill/>
            <a:round/>
            <a:headEnd/>
            <a:tailEnd/>
          </a:ln>
        </p:spPr>
        <p:txBody>
          <a:bodyPr wrap="none" lIns="0" tIns="0" rIns="0" bIns="0" anchor="ctr"/>
          <a:lstStyle/>
          <a:p>
            <a:pPr algn="ctr"/>
            <a:r>
              <a:rPr lang="en-US" sz="1400" b="1" dirty="0" smtClean="0">
                <a:latin typeface="+mn-lt"/>
              </a:rPr>
              <a:t>1</a:t>
            </a:r>
            <a:endParaRPr lang="en-US" sz="1400" b="1" dirty="0">
              <a:latin typeface="+mn-lt"/>
            </a:endParaRPr>
          </a:p>
        </p:txBody>
      </p:sp>
      <p:sp>
        <p:nvSpPr>
          <p:cNvPr id="5" name="TextBox 4"/>
          <p:cNvSpPr txBox="1"/>
          <p:nvPr/>
        </p:nvSpPr>
        <p:spPr>
          <a:xfrm>
            <a:off x="8197330" y="-60982"/>
            <a:ext cx="971741" cy="397201"/>
          </a:xfrm>
          <a:prstGeom prst="rect">
            <a:avLst/>
          </a:prstGeom>
          <a:noFill/>
        </p:spPr>
        <p:txBody>
          <a:bodyPr wrap="none" tIns="90000" bIns="90000" rtlCol="0">
            <a:spAutoFit/>
          </a:bodyPr>
          <a:lstStyle/>
          <a:p>
            <a:r>
              <a:rPr lang="en-US" sz="1400" dirty="0" smtClean="0">
                <a:latin typeface="Arial" pitchFamily="34" charset="0"/>
                <a:cs typeface="Arial" pitchFamily="34" charset="0"/>
              </a:rPr>
              <a:t>Discovery</a:t>
            </a:r>
          </a:p>
        </p:txBody>
      </p:sp>
      <p:pic>
        <p:nvPicPr>
          <p:cNvPr id="6" name="Picture 4" descr="http://blog.mangoapps.com/wp-content/uploads/to-d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848" y="162000"/>
            <a:ext cx="501575" cy="444500"/>
          </a:xfrm>
          <a:prstGeom prst="rect">
            <a:avLst/>
          </a:prstGeom>
          <a:noFill/>
        </p:spPr>
      </p:pic>
      <p:graphicFrame>
        <p:nvGraphicFramePr>
          <p:cNvPr id="7" name="Table 6"/>
          <p:cNvGraphicFramePr>
            <a:graphicFrameLocks noGrp="1"/>
          </p:cNvGraphicFramePr>
          <p:nvPr>
            <p:extLst>
              <p:ext uri="{D42A27DB-BD31-4B8C-83A1-F6EECF244321}">
                <p14:modId xmlns:p14="http://schemas.microsoft.com/office/powerpoint/2010/main" xmlns="" val="1018365104"/>
              </p:ext>
            </p:extLst>
          </p:nvPr>
        </p:nvGraphicFramePr>
        <p:xfrm>
          <a:off x="467925" y="2510289"/>
          <a:ext cx="8964800" cy="3713851"/>
        </p:xfrm>
        <a:graphic>
          <a:graphicData uri="http://schemas.openxmlformats.org/drawingml/2006/table">
            <a:tbl>
              <a:tblPr firstRow="1" bandRow="1">
                <a:tableStyleId>{93296810-A885-4BE3-A3E7-6D5BEEA58F35}</a:tableStyleId>
              </a:tblPr>
              <a:tblGrid>
                <a:gridCol w="2012772"/>
                <a:gridCol w="828135"/>
                <a:gridCol w="785004"/>
                <a:gridCol w="776378"/>
                <a:gridCol w="802256"/>
                <a:gridCol w="785004"/>
                <a:gridCol w="776377"/>
                <a:gridCol w="733246"/>
                <a:gridCol w="724618"/>
                <a:gridCol w="741010"/>
              </a:tblGrid>
              <a:tr h="1967533">
                <a:tc>
                  <a:txBody>
                    <a:bodyPr/>
                    <a:lstStyle/>
                    <a:p>
                      <a:endParaRPr lang="en-US" sz="1600" dirty="0"/>
                    </a:p>
                  </a:txBody>
                  <a:tcPr anchor="ctr"/>
                </a:tc>
                <a:tc>
                  <a:txBody>
                    <a:bodyPr/>
                    <a:lstStyle/>
                    <a:p>
                      <a:r>
                        <a:rPr lang="en-US" sz="1600" dirty="0" smtClean="0"/>
                        <a:t>Mobile / tech</a:t>
                      </a:r>
                      <a:endParaRPr lang="en-US" sz="1600" dirty="0"/>
                    </a:p>
                  </a:txBody>
                  <a:tcPr vert="vert270" anchor="ctr"/>
                </a:tc>
                <a:tc>
                  <a:txBody>
                    <a:bodyPr/>
                    <a:lstStyle/>
                    <a:p>
                      <a:r>
                        <a:rPr lang="en-US" sz="1600" dirty="0" smtClean="0"/>
                        <a:t>Financial</a:t>
                      </a:r>
                      <a:r>
                        <a:rPr lang="en-US" sz="1600" baseline="0" dirty="0" smtClean="0"/>
                        <a:t> services</a:t>
                      </a:r>
                      <a:endParaRPr lang="en-US" sz="1600" dirty="0"/>
                    </a:p>
                  </a:txBody>
                  <a:tcPr vert="vert270" anchor="ctr"/>
                </a:tc>
                <a:tc>
                  <a:txBody>
                    <a:bodyPr/>
                    <a:lstStyle/>
                    <a:p>
                      <a:r>
                        <a:rPr lang="en-US" sz="1600" dirty="0" smtClean="0"/>
                        <a:t>Lifestyle (fashion,</a:t>
                      </a:r>
                      <a:r>
                        <a:rPr lang="en-US" sz="1600" baseline="0" dirty="0" smtClean="0"/>
                        <a:t> music, arts</a:t>
                      </a:r>
                      <a:r>
                        <a:rPr lang="en-US" sz="1600" baseline="0" smtClean="0"/>
                        <a:t>, etc</a:t>
                      </a:r>
                      <a:r>
                        <a:rPr lang="en-US" sz="1600" baseline="0" dirty="0" smtClean="0"/>
                        <a:t>)</a:t>
                      </a:r>
                      <a:endParaRPr lang="en-US" sz="1600" dirty="0"/>
                    </a:p>
                  </a:txBody>
                  <a:tcPr vert="vert270" anchor="ctr"/>
                </a:tc>
                <a:tc>
                  <a:txBody>
                    <a:bodyPr/>
                    <a:lstStyle/>
                    <a:p>
                      <a:r>
                        <a:rPr lang="en-US" sz="1600" dirty="0" smtClean="0"/>
                        <a:t>Transportation,</a:t>
                      </a:r>
                      <a:r>
                        <a:rPr lang="en-US" sz="1600" baseline="0" dirty="0" smtClean="0"/>
                        <a:t> housing, and logistics</a:t>
                      </a:r>
                      <a:endParaRPr lang="en-US" sz="1600" dirty="0"/>
                    </a:p>
                  </a:txBody>
                  <a:tcPr vert="vert270" anchor="ctr"/>
                </a:tc>
                <a:tc>
                  <a:txBody>
                    <a:bodyPr/>
                    <a:lstStyle/>
                    <a:p>
                      <a:r>
                        <a:rPr lang="en-US" sz="1600" dirty="0" smtClean="0"/>
                        <a:t>Consumer</a:t>
                      </a:r>
                      <a:r>
                        <a:rPr lang="en-US" sz="1600" baseline="0" dirty="0" smtClean="0"/>
                        <a:t> goods and services</a:t>
                      </a:r>
                      <a:endParaRPr lang="en-US" sz="1600" dirty="0"/>
                    </a:p>
                  </a:txBody>
                  <a:tcPr vert="vert270" anchor="ctr"/>
                </a:tc>
                <a:tc>
                  <a:txBody>
                    <a:bodyPr/>
                    <a:lstStyle/>
                    <a:p>
                      <a:r>
                        <a:rPr lang="en-US" sz="1600" dirty="0" smtClean="0"/>
                        <a:t>Food and beverage</a:t>
                      </a:r>
                      <a:endParaRPr lang="en-US" sz="1600" dirty="0"/>
                    </a:p>
                  </a:txBody>
                  <a:tcPr vert="vert270" anchor="ctr"/>
                </a:tc>
                <a:tc>
                  <a:txBody>
                    <a:bodyPr/>
                    <a:lstStyle/>
                    <a:p>
                      <a:r>
                        <a:rPr lang="en-US" sz="1600" dirty="0" smtClean="0"/>
                        <a:t>Energy / clean energy</a:t>
                      </a:r>
                      <a:endParaRPr lang="en-US" sz="1600" dirty="0"/>
                    </a:p>
                  </a:txBody>
                  <a:tcPr vert="vert270" anchor="ctr"/>
                </a:tc>
                <a:tc>
                  <a:txBody>
                    <a:bodyPr/>
                    <a:lstStyle/>
                    <a:p>
                      <a:r>
                        <a:rPr lang="en-US" sz="1600" dirty="0" smtClean="0"/>
                        <a:t>Education</a:t>
                      </a:r>
                      <a:endParaRPr lang="en-US" sz="1600" dirty="0"/>
                    </a:p>
                  </a:txBody>
                  <a:tcPr vert="vert270" anchor="ctr"/>
                </a:tc>
                <a:tc>
                  <a:txBody>
                    <a:bodyPr/>
                    <a:lstStyle/>
                    <a:p>
                      <a:r>
                        <a:rPr lang="en-US" sz="1600" dirty="0" smtClean="0"/>
                        <a:t>Healthcare</a:t>
                      </a:r>
                      <a:endParaRPr lang="en-US" sz="1600" dirty="0"/>
                    </a:p>
                  </a:txBody>
                  <a:tcPr vert="vert270" anchor="ctr"/>
                </a:tc>
              </a:tr>
              <a:tr h="582106">
                <a:tc>
                  <a:txBody>
                    <a:bodyPr/>
                    <a:lstStyle/>
                    <a:p>
                      <a:r>
                        <a:rPr lang="en-US" sz="1600" dirty="0" smtClean="0"/>
                        <a:t>Product</a:t>
                      </a:r>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r>
              <a:tr h="582106">
                <a:tc>
                  <a:txBody>
                    <a:bodyPr/>
                    <a:lstStyle/>
                    <a:p>
                      <a:r>
                        <a:rPr lang="en-US" sz="1600" dirty="0" smtClean="0"/>
                        <a:t>Service / platform</a:t>
                      </a:r>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dirty="0"/>
                    </a:p>
                  </a:txBody>
                  <a:tcPr anchor="ctr"/>
                </a:tc>
                <a:tc>
                  <a:txBody>
                    <a:bodyPr/>
                    <a:lstStyle/>
                    <a:p>
                      <a:endParaRPr lang="en-US" sz="1600" dirty="0"/>
                    </a:p>
                  </a:txBody>
                  <a:tcPr anchor="ctr"/>
                </a:tc>
              </a:tr>
              <a:tr h="582106">
                <a:tc>
                  <a:txBody>
                    <a:bodyPr/>
                    <a:lstStyle/>
                    <a:p>
                      <a:r>
                        <a:rPr lang="en-US" sz="1600" dirty="0" smtClean="0"/>
                        <a:t>App / mobile</a:t>
                      </a:r>
                      <a:endParaRPr lang="en-US" sz="1600" dirty="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a:p>
                  </a:txBody>
                  <a:tcPr anchor="ctr"/>
                </a:tc>
                <a:tc>
                  <a:txBody>
                    <a:bodyPr/>
                    <a:lstStyle/>
                    <a:p>
                      <a:endParaRPr lang="en-US" sz="1600" dirty="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a:p>
                  </a:txBody>
                  <a:tcPr anchor="ctr"/>
                </a:tc>
                <a:tc>
                  <a:txBody>
                    <a:bodyPr/>
                    <a:lstStyle/>
                    <a:p>
                      <a:endParaRPr lang="en-US" sz="1600" dirty="0"/>
                    </a:p>
                  </a:txBody>
                  <a:tcPr anchor="ctr"/>
                </a:tc>
              </a:tr>
            </a:tbl>
          </a:graphicData>
        </a:graphic>
      </p:graphicFrame>
      <p:sp>
        <p:nvSpPr>
          <p:cNvPr id="8" name="Text Placeholder 2"/>
          <p:cNvSpPr>
            <a:spLocks noGrp="1"/>
          </p:cNvSpPr>
          <p:nvPr>
            <p:ph type="body" sz="quarter" idx="10"/>
          </p:nvPr>
        </p:nvSpPr>
        <p:spPr>
          <a:xfrm>
            <a:off x="471636" y="1508760"/>
            <a:ext cx="8961089" cy="4617720"/>
          </a:xfrm>
        </p:spPr>
        <p:txBody>
          <a:bodyPr/>
          <a:lstStyle/>
          <a:p>
            <a:r>
              <a:rPr lang="en-US" dirty="0" smtClean="0"/>
              <a:t>Based on what stood out to you on the last few pages, plus what interests you in your other activities and daily life, determine what your industry and business innovation interest area(s) is(are)</a:t>
            </a:r>
            <a:endParaRPr lang="en-US" dirty="0"/>
          </a:p>
        </p:txBody>
      </p:sp>
    </p:spTree>
    <p:extLst>
      <p:ext uri="{BB962C8B-B14F-4D97-AF65-F5344CB8AC3E}">
        <p14:creationId xmlns:p14="http://schemas.microsoft.com/office/powerpoint/2010/main" xmlns="" val="1941008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P_IDX" val="4"/>
  <p:tag name="THINKCELLPRESENTATIONDONOTDELETE" val="&lt;?xml version=&quot;1.0&quot; encoding=&quot;UTF-16&quot; standalone=&quot;yes&quot;?&gt;&#10;&lt;root reqver=&quot;21047&quot;&gt;&lt;version val=&quot;22221&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W8IGLQ80OhW08eFikF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VB5y6DVVECdjXvpZRsLJ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40qmOiAYUeRsBKmqEHKiw"/>
  <p:tag name="DRAFTSHAPETAG" val="DRAFTSHAPETA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HclvWiJyUmebz7irU3mlg"/>
  <p:tag name="BCGMACROSCOPYRIGHTREPRESENTATIVE" val="BCGMacrosCopyrightRepresentativ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EGksz.vEmxHeRh91uGO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Te2d9NQQWEevxCIyCSJ7Q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EGksz.vEmxHeRh91uGO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e2d9NQQWEevxCIyCSJ7Q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PMb2mPMUU.ABYhAloUSw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qvEGksz.vEmxHeRh91uGO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IRU2y31jEe4tHUYewoZ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AsalpdEEKpB.HVRsbl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9nxDAT3upUCyrNFQKKBGL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k9NDSYgXEy_F28rWkIzIw"/>
</p:tagLst>
</file>

<file path=ppt/theme/theme1.xml><?xml version="1.0" encoding="utf-8"?>
<a:theme xmlns:a="http://schemas.openxmlformats.org/drawingml/2006/main" name="blank">
  <a:themeElements>
    <a:clrScheme name="Standard colors 1">
      <a:dk1>
        <a:srgbClr val="000000"/>
      </a:dk1>
      <a:lt1>
        <a:srgbClr val="FFFFFF"/>
      </a:lt1>
      <a:dk2>
        <a:srgbClr val="177B57"/>
      </a:dk2>
      <a:lt2>
        <a:srgbClr val="808080"/>
      </a:lt2>
      <a:accent1>
        <a:srgbClr val="E2E2E2"/>
      </a:accent1>
      <a:accent2>
        <a:srgbClr val="BCDEC2"/>
      </a:accent2>
      <a:accent3>
        <a:srgbClr val="B2B2B2"/>
      </a:accent3>
      <a:accent4>
        <a:srgbClr val="4D4D4D"/>
      </a:accent4>
      <a:accent5>
        <a:srgbClr val="D2E0E6"/>
      </a:accent5>
      <a:accent6>
        <a:srgbClr val="79A2B3"/>
      </a:accent6>
      <a:hlink>
        <a:srgbClr val="5BAD82"/>
      </a:hlink>
      <a:folHlink>
        <a:srgbClr val="8EC6A1"/>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effectLst/>
      </a:spPr>
      <a:bodyPr tIns="90000" bIns="90000" rtlCol="0" anchor="ctr" anchorCtr="0"/>
      <a:lstStyle>
        <a:defPPr algn="ctr">
          <a:defRPr sz="1400" dirty="0" smtClean="0">
            <a:solidFill>
              <a:srgbClr val="000000"/>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solidFill>
              <a:srgbClr val="000000"/>
            </a:solidFill>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blank">
  <a:themeElements>
    <a:clrScheme name="Standard colors 1">
      <a:dk1>
        <a:srgbClr val="000000"/>
      </a:dk1>
      <a:lt1>
        <a:srgbClr val="FFFFFF"/>
      </a:lt1>
      <a:dk2>
        <a:srgbClr val="177B57"/>
      </a:dk2>
      <a:lt2>
        <a:srgbClr val="808080"/>
      </a:lt2>
      <a:accent1>
        <a:srgbClr val="E2E2E2"/>
      </a:accent1>
      <a:accent2>
        <a:srgbClr val="BCDEC2"/>
      </a:accent2>
      <a:accent3>
        <a:srgbClr val="B2B2B2"/>
      </a:accent3>
      <a:accent4>
        <a:srgbClr val="4D4D4D"/>
      </a:accent4>
      <a:accent5>
        <a:srgbClr val="D2E0E6"/>
      </a:accent5>
      <a:accent6>
        <a:srgbClr val="79A2B3"/>
      </a:accent6>
      <a:hlink>
        <a:srgbClr val="5BAD82"/>
      </a:hlink>
      <a:folHlink>
        <a:srgbClr val="8EC6A1"/>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effectLst/>
      </a:spPr>
      <a:bodyPr tIns="90000" bIns="90000" rtlCol="0" anchor="ctr" anchorCtr="0"/>
      <a:lstStyle>
        <a:defPPr algn="ctr">
          <a:defRPr sz="1400"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spAutoFit/>
      </a:bodyPr>
      <a:lstStyle>
        <a:defPPr algn="ctr">
          <a:defRPr sz="14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62B2F57513A547879471749A2268C3" ma:contentTypeVersion="1" ma:contentTypeDescription="Create a new document." ma:contentTypeScope="" ma:versionID="187b2ccb4db15664d5e0eaca524ea8a3">
  <xsd:schema xmlns:xsd="http://www.w3.org/2001/XMLSchema" xmlns:p="http://schemas.microsoft.com/office/2006/metadata/properties" targetNamespace="http://schemas.microsoft.com/office/2006/metadata/properties" ma:root="true" ma:fieldsID="876b2bb4dfc2b028f5344ecdeae42f3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mso-contentType ?>
<rca:RCAuthoringProperties xmlns:rca="urn:sharePointPublishingRcaProperties">
  <rca:Converter rca:guid="6dfdc5b4-2a28-4a06-b0c6-ad3901e3a807">
    <rca:property rca:type="InheritParentSettings">False</rca:property>
    <rca:property rca:type="SelectedPageLayout">24</rca:property>
    <rca:property rca:type="SelectedPageField">f55c4d88-1f2e-4ad9-aaa8-819af4ee7ee8</rca:property>
    <rca:property rca:type="SelectedStylesField">a932ec3f-94c1-48b1-b6dc-41aaa6eb7e54</rca:property>
    <rca:property rca:type="CreatePageWithSourceDocument">True</rca:property>
    <rca:property rca:type="AllowChangeLocationConfig">True</rca:property>
    <rca:property rca:type="ConfiguredPageLocation">http://it-network.bcg.com/SiteDirectory/Sharepoint_Platform/TeamSites09/FarmDeploy/iptest</rca:property>
    <rca:property rca:type="CreateSynchronously">False</rca:property>
    <rca:property rca:type="AllowChangeProcessingConfig">True</rca:property>
    <rca:property rca:type="ConverterSpecificSettings"/>
  </rca:Converter>
</rca:RCAuthoringProperties>
</file>

<file path=customXml/itemProps1.xml><?xml version="1.0" encoding="utf-8"?>
<ds:datastoreItem xmlns:ds="http://schemas.openxmlformats.org/officeDocument/2006/customXml" ds:itemID="{7BF56AB9-1D7B-4EEB-B7B0-A85AED613A97}">
  <ds:schemaRefs>
    <ds:schemaRef ds:uri="http://schemas.microsoft.com/sharepoint/v3/contenttype/forms"/>
  </ds:schemaRefs>
</ds:datastoreItem>
</file>

<file path=customXml/itemProps2.xml><?xml version="1.0" encoding="utf-8"?>
<ds:datastoreItem xmlns:ds="http://schemas.openxmlformats.org/officeDocument/2006/customXml" ds:itemID="{D2D2F14E-91D0-46BE-AF0B-03FA64177EC7}">
  <ds:schemaRefs>
    <ds:schemaRef ds:uri="http://www.w3.org/XML/1998/namespac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ABDB0175-C2BA-4739-B241-D8A48BED4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CB87F45E-89F2-4F93-BA38-4E759A2983DE}">
  <ds:schemaRefs>
    <ds:schemaRef ds:uri="urn:sharePointPublishingRcaProperties"/>
  </ds:schemaRefs>
</ds:datastoreItem>
</file>

<file path=docProps/app.xml><?xml version="1.0" encoding="utf-8"?>
<Properties xmlns="http://schemas.openxmlformats.org/officeDocument/2006/extended-properties" xmlns:vt="http://schemas.openxmlformats.org/officeDocument/2006/docPropsVTypes">
  <Template>blank</Template>
  <TotalTime>28213</TotalTime>
  <Words>4075</Words>
  <Application>Microsoft Office PowerPoint</Application>
  <PresentationFormat>A4 Paper (210x297 mm)</PresentationFormat>
  <Paragraphs>783</Paragraphs>
  <Slides>39</Slides>
  <Notes>12</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39</vt:i4>
      </vt:variant>
    </vt:vector>
  </HeadingPairs>
  <TitlesOfParts>
    <vt:vector size="43" baseType="lpstr">
      <vt:lpstr>blank</vt:lpstr>
      <vt:lpstr>1_blank</vt:lpstr>
      <vt:lpstr>Microsoft Office Excel Worksheet</vt:lpstr>
      <vt:lpstr>Worksheet</vt:lpstr>
      <vt:lpstr>Slide 0</vt:lpstr>
      <vt:lpstr>Introduction</vt:lpstr>
      <vt:lpstr>Overview of this deck</vt:lpstr>
      <vt:lpstr>1.  Overview of the process</vt:lpstr>
      <vt:lpstr>Take Notes Throughout!</vt:lpstr>
      <vt:lpstr>2a.  What’s going on in the world</vt:lpstr>
      <vt:lpstr>2a.  What’s going on in the world</vt:lpstr>
      <vt:lpstr>2a.  What’s going on in the world</vt:lpstr>
      <vt:lpstr>2b.  Determine your interest area(s)</vt:lpstr>
      <vt:lpstr>2b.  Determine your interest area(s)</vt:lpstr>
      <vt:lpstr>2c.  Ways of finding opportunities: needs, gaps, and trends</vt:lpstr>
      <vt:lpstr>2ca.  Ways of finding opportunities: needs</vt:lpstr>
      <vt:lpstr>2cb.  Ways of finding opportunities: gaps</vt:lpstr>
      <vt:lpstr>2cc.  Ways of finding opportunities: trends</vt:lpstr>
      <vt:lpstr>2d.  Turning needs, gaps, and trends into ideas</vt:lpstr>
      <vt:lpstr>2e.  Examples of ideation output</vt:lpstr>
      <vt:lpstr>2e.  Examples of ideation output</vt:lpstr>
      <vt:lpstr>2e.  Examples of ideation output</vt:lpstr>
      <vt:lpstr>2e.  Examples of ideation output</vt:lpstr>
      <vt:lpstr>2e.  Example of what your ideation template might look like</vt:lpstr>
      <vt:lpstr>Your to-do guide: Discovery</vt:lpstr>
      <vt:lpstr>2f.  Activities overview to brainstorm your 20-30 ideas </vt:lpstr>
      <vt:lpstr>2f1.  Assess Market Needs</vt:lpstr>
      <vt:lpstr>2f1.  Example of how interviews can lead to ideas</vt:lpstr>
      <vt:lpstr>2f1.  Example of how interviews can lead to ideas</vt:lpstr>
      <vt:lpstr>2f2.  Assess Market Gaps</vt:lpstr>
      <vt:lpstr>2f2.  Gap: Assess existing product - example</vt:lpstr>
      <vt:lpstr>2f3.  Assess Market Trend</vt:lpstr>
      <vt:lpstr>2f2.  Example of research - inspiration from the food industry</vt:lpstr>
      <vt:lpstr>2f2.  Example inspiration from new technologies companies</vt:lpstr>
      <vt:lpstr>2f.  More Fun Tips to identify Market Needs/Gaps/Trends</vt:lpstr>
      <vt:lpstr>Reminder – Capture ideas from each of these activities</vt:lpstr>
      <vt:lpstr>3.  Filtering: prioritize your ideas based on fit and potential</vt:lpstr>
      <vt:lpstr>3.  What’s the secret of the fastest-growing startups?</vt:lpstr>
      <vt:lpstr>3.  Filtering:  your to-do guide</vt:lpstr>
      <vt:lpstr>4.  Analysis: perform further research on top 5 ideas</vt:lpstr>
      <vt:lpstr>Your to-do guide: Analysis</vt:lpstr>
      <vt:lpstr>What is an Elevator Pitch?</vt:lpstr>
      <vt:lpstr>Slide 38</vt:lpstr>
    </vt:vector>
  </TitlesOfParts>
  <Company>The Boston Consulting Group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dc:title>
  <dc:creator>Han Zhu</dc:creator>
  <cp:lastModifiedBy>Saransh Gupta</cp:lastModifiedBy>
  <cp:revision>403</cp:revision>
  <dcterms:created xsi:type="dcterms:W3CDTF">2013-07-04T18:15:44Z</dcterms:created>
  <dcterms:modified xsi:type="dcterms:W3CDTF">2015-07-02T02:02:34Z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20100310</vt:lpwstr>
  </property>
  <property fmtid="{D5CDD505-2E9C-101B-9397-08002B2CF9AE}" pid="3" name="Format Name">
    <vt:lpwstr>BCG Format</vt:lpwstr>
  </property>
  <property fmtid="{D5CDD505-2E9C-101B-9397-08002B2CF9AE}" pid="4" name="Template Name">
    <vt:lpwstr>A4</vt:lpwstr>
  </property>
  <property fmtid="{D5CDD505-2E9C-101B-9397-08002B2CF9AE}" pid="5" name="_NewReviewCycle">
    <vt:lpwstr/>
  </property>
</Properties>
</file>